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Lst>
  <p:notesMasterIdLst>
    <p:notesMasterId r:id="rId90"/>
  </p:notesMasterIdLst>
  <p:handoutMasterIdLst>
    <p:handoutMasterId r:id="rId91"/>
  </p:handoutMasterIdLst>
  <p:sldIdLst>
    <p:sldId id="1720" r:id="rId7"/>
    <p:sldId id="1994" r:id="rId8"/>
    <p:sldId id="2044" r:id="rId9"/>
    <p:sldId id="2045" r:id="rId10"/>
    <p:sldId id="2057" r:id="rId11"/>
    <p:sldId id="2046" r:id="rId12"/>
    <p:sldId id="2048" r:id="rId13"/>
    <p:sldId id="2049" r:id="rId14"/>
    <p:sldId id="2056" r:id="rId15"/>
    <p:sldId id="2050" r:id="rId16"/>
    <p:sldId id="2051" r:id="rId17"/>
    <p:sldId id="2052" r:id="rId18"/>
    <p:sldId id="2042" r:id="rId19"/>
    <p:sldId id="2047" r:id="rId20"/>
    <p:sldId id="2058" r:id="rId21"/>
    <p:sldId id="2053" r:id="rId22"/>
    <p:sldId id="2043" r:id="rId23"/>
    <p:sldId id="2054" r:id="rId24"/>
    <p:sldId id="2055" r:id="rId25"/>
    <p:sldId id="1998" r:id="rId26"/>
    <p:sldId id="1999" r:id="rId27"/>
    <p:sldId id="2000" r:id="rId28"/>
    <p:sldId id="2001" r:id="rId29"/>
    <p:sldId id="2002" r:id="rId30"/>
    <p:sldId id="2003" r:id="rId31"/>
    <p:sldId id="2004" r:id="rId32"/>
    <p:sldId id="2005" r:id="rId33"/>
    <p:sldId id="2006" r:id="rId34"/>
    <p:sldId id="2007" r:id="rId35"/>
    <p:sldId id="2008" r:id="rId36"/>
    <p:sldId id="2009" r:id="rId37"/>
    <p:sldId id="2010" r:id="rId38"/>
    <p:sldId id="2011" r:id="rId39"/>
    <p:sldId id="2012" r:id="rId40"/>
    <p:sldId id="2013" r:id="rId41"/>
    <p:sldId id="2014" r:id="rId42"/>
    <p:sldId id="2015" r:id="rId43"/>
    <p:sldId id="2016" r:id="rId44"/>
    <p:sldId id="2017" r:id="rId45"/>
    <p:sldId id="2018" r:id="rId46"/>
    <p:sldId id="2019" r:id="rId47"/>
    <p:sldId id="2020" r:id="rId48"/>
    <p:sldId id="2021" r:id="rId49"/>
    <p:sldId id="2022" r:id="rId50"/>
    <p:sldId id="2023" r:id="rId51"/>
    <p:sldId id="2024" r:id="rId52"/>
    <p:sldId id="2025" r:id="rId53"/>
    <p:sldId id="2026" r:id="rId54"/>
    <p:sldId id="2027" r:id="rId55"/>
    <p:sldId id="2028" r:id="rId56"/>
    <p:sldId id="2029" r:id="rId57"/>
    <p:sldId id="2030" r:id="rId58"/>
    <p:sldId id="2031" r:id="rId59"/>
    <p:sldId id="2032" r:id="rId60"/>
    <p:sldId id="2033" r:id="rId61"/>
    <p:sldId id="2034" r:id="rId62"/>
    <p:sldId id="2035" r:id="rId63"/>
    <p:sldId id="2036" r:id="rId64"/>
    <p:sldId id="2038" r:id="rId65"/>
    <p:sldId id="2039" r:id="rId66"/>
    <p:sldId id="2040" r:id="rId67"/>
    <p:sldId id="2037" r:id="rId68"/>
    <p:sldId id="2041" r:id="rId69"/>
    <p:sldId id="1995" r:id="rId70"/>
    <p:sldId id="1996" r:id="rId71"/>
    <p:sldId id="1997" r:id="rId72"/>
    <p:sldId id="1660" r:id="rId73"/>
    <p:sldId id="1670" r:id="rId74"/>
    <p:sldId id="1548" r:id="rId75"/>
    <p:sldId id="1635" r:id="rId76"/>
    <p:sldId id="1523" r:id="rId77"/>
    <p:sldId id="1716" r:id="rId78"/>
    <p:sldId id="1524" r:id="rId79"/>
    <p:sldId id="1849" r:id="rId80"/>
    <p:sldId id="1841" r:id="rId81"/>
    <p:sldId id="1991" r:id="rId82"/>
    <p:sldId id="1941" r:id="rId83"/>
    <p:sldId id="1804" r:id="rId84"/>
    <p:sldId id="1527" r:id="rId85"/>
    <p:sldId id="1529" r:id="rId86"/>
    <p:sldId id="1530" r:id="rId87"/>
    <p:sldId id="1531" r:id="rId88"/>
    <p:sldId id="1532" r:id="rId8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FA3C24E-47FC-4E5E-9DFA-F628BC8BEE38}">
          <p14:sldIdLst>
            <p14:sldId id="1720"/>
            <p14:sldId id="1994"/>
            <p14:sldId id="2044"/>
          </p14:sldIdLst>
        </p14:section>
        <p14:section name="Job Roles" id="{95E87251-D3B0-49EF-87A9-FD43F27F5254}">
          <p14:sldIdLst>
            <p14:sldId id="2045"/>
            <p14:sldId id="2057"/>
            <p14:sldId id="2046"/>
            <p14:sldId id="2048"/>
            <p14:sldId id="2049"/>
            <p14:sldId id="2056"/>
            <p14:sldId id="2050"/>
            <p14:sldId id="2051"/>
            <p14:sldId id="2052"/>
            <p14:sldId id="2042"/>
            <p14:sldId id="2047"/>
            <p14:sldId id="2058"/>
          </p14:sldIdLst>
        </p14:section>
        <p14:section name="Skill IQ" id="{0F2438BB-A9DB-4054-B83B-CB8C32E601D1}">
          <p14:sldIdLst>
            <p14:sldId id="2053"/>
          </p14:sldIdLst>
        </p14:section>
        <p14:section name="Learn and Docs" id="{D3E8E013-7BE8-49CC-84A7-AEAA162D412A}">
          <p14:sldIdLst>
            <p14:sldId id="2043"/>
            <p14:sldId id="2054"/>
            <p14:sldId id="2055"/>
          </p14:sldIdLst>
        </p14:section>
        <p14:section name="Closing" id="{1D60EA3F-FA65-4351-B9BD-9BE3930D03DE}">
          <p14:sldIdLst/>
        </p14:section>
        <p14:section name="Light Gray" id="{4B1BBE2A-6D55-4595-AFBA-0E30BE368C15}">
          <p14:sldIdLst>
            <p14:sldId id="1998"/>
            <p14:sldId id="1999"/>
            <p14:sldId id="2000"/>
            <p14:sldId id="2001"/>
            <p14:sldId id="2002"/>
            <p14:sldId id="2003"/>
            <p14:sldId id="2004"/>
            <p14:sldId id="2005"/>
            <p14:sldId id="2006"/>
            <p14:sldId id="2007"/>
            <p14:sldId id="2008"/>
            <p14:sldId id="2009"/>
            <p14:sldId id="2010"/>
            <p14:sldId id="2011"/>
            <p14:sldId id="2012"/>
            <p14:sldId id="2013"/>
            <p14:sldId id="2014"/>
            <p14:sldId id="2015"/>
            <p14:sldId id="2016"/>
            <p14:sldId id="2017"/>
            <p14:sldId id="2018"/>
            <p14:sldId id="2019"/>
          </p14:sldIdLst>
        </p14:section>
        <p14:section name="Black" id="{CC80F8C8-EE4D-4D76-85E3-9D04C9AF18F9}">
          <p14:sldIdLst>
            <p14:sldId id="2020"/>
            <p14:sldId id="2021"/>
            <p14:sldId id="2022"/>
            <p14:sldId id="2023"/>
            <p14:sldId id="2024"/>
            <p14:sldId id="2025"/>
            <p14:sldId id="2026"/>
            <p14:sldId id="2027"/>
            <p14:sldId id="2028"/>
            <p14:sldId id="2029"/>
            <p14:sldId id="2030"/>
            <p14:sldId id="2031"/>
            <p14:sldId id="2032"/>
            <p14:sldId id="2033"/>
            <p14:sldId id="2034"/>
            <p14:sldId id="2035"/>
            <p14:sldId id="2036"/>
            <p14:sldId id="2038"/>
            <p14:sldId id="2039"/>
            <p14:sldId id="2040"/>
            <p14:sldId id="2037"/>
            <p14:sldId id="2041"/>
          </p14:sldIdLst>
        </p14:section>
        <p14:section name="White" id="{38B656EC-D568-4EF7-8842-9FA1AE1192C9}">
          <p14:sldIdLst>
            <p14:sldId id="1995"/>
            <p14:sldId id="1996"/>
            <p14:sldId id="1997"/>
            <p14:sldId id="1660"/>
            <p14:sldId id="1670"/>
            <p14:sldId id="1548"/>
            <p14:sldId id="1635"/>
            <p14:sldId id="1523"/>
            <p14:sldId id="1716"/>
            <p14:sldId id="1524"/>
            <p14:sldId id="1849"/>
            <p14:sldId id="1841"/>
            <p14:sldId id="1991"/>
            <p14:sldId id="1941"/>
            <p14:sldId id="1804"/>
            <p14:sldId id="1527"/>
            <p14:sldId id="1529"/>
            <p14:sldId id="1530"/>
            <p14:sldId id="1531"/>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D83B01"/>
    <a:srgbClr val="50E6FF"/>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BEE200-0401-4A23-A53E-4F19EAE557E8}" v="2" dt="2020-02-07T21:20:58.4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75" autoAdjust="0"/>
    <p:restoredTop sz="70136" autoAdjust="0"/>
  </p:normalViewPr>
  <p:slideViewPr>
    <p:cSldViewPr snapToGrid="0">
      <p:cViewPr varScale="1">
        <p:scale>
          <a:sx n="57" d="100"/>
          <a:sy n="57" d="100"/>
        </p:scale>
        <p:origin x="42" y="1362"/>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196" d="100"/>
        <a:sy n="196" d="100"/>
      </p:scale>
      <p:origin x="0" y="-29496"/>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90" Type="http://schemas.openxmlformats.org/officeDocument/2006/relationships/notesMaster" Target="notesMasters/notesMaster1.xml"/><Relationship Id="rId95" Type="http://schemas.openxmlformats.org/officeDocument/2006/relationships/theme" Target="theme/theme1.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microsoft.com/office/2015/10/relationships/revisionInfo" Target="revisionInfo.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2/16/2020 12:29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2/16/2020 12:29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query.prod.cms.rt.microsoft.com/cms/api/am/binary/RWtQJJ"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www.pluralsight.com/paths/managing-microsoft-azure-app-services?aid=7010a000001xDURAA2" TargetMode="External"/><Relationship Id="rId3" Type="http://schemas.openxmlformats.org/officeDocument/2006/relationships/hyperlink" Target="https://www.pluralsight.com/role-iq/microsoft-azure-administrator?aid=7010a000001xDURAA2" TargetMode="External"/><Relationship Id="rId7" Type="http://schemas.openxmlformats.org/officeDocument/2006/relationships/hyperlink" Target="https://www.pluralsight.com/paths/managing-microsoft-azure-compute?aid=7010a000001xDURAA2"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www.pluralsight.com/paths/managing-microsoft-azure-networking?aid=7010a000001xDURAA2" TargetMode="External"/><Relationship Id="rId5" Type="http://schemas.openxmlformats.org/officeDocument/2006/relationships/hyperlink" Target="https://www.pluralsight.com/paths/managing-microsoft-azure-storage?aid=7010a000001xDURAA2" TargetMode="External"/><Relationship Id="rId4" Type="http://schemas.openxmlformats.org/officeDocument/2006/relationships/hyperlink" Target="https://www.pluralsight.com/paths/managing-microsoft-azure-identity-and-security?aid=7010a000001xDURAA2" TargetMode="External"/><Relationship Id="rId9" Type="http://schemas.openxmlformats.org/officeDocument/2006/relationships/hyperlink" Target="https://www.pluralsight.com/paths/monitoring-microsoft-azure?aid=7010a000001xDURAA2"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pluralsight.com/partners/microsoft/azur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882" b="0" i="0" kern="1200" dirty="0">
                <a:solidFill>
                  <a:schemeClr val="tx1"/>
                </a:solidFill>
                <a:effectLst/>
                <a:latin typeface="Segoe UI" panose="020B0502040204020203" pitchFamily="34" charset="0"/>
                <a:ea typeface="+mn-ea"/>
                <a:cs typeface="+mn-cs"/>
              </a:rPr>
              <a:t>Now let's look at how you would begin down the path for specific certifications</a:t>
            </a:r>
          </a:p>
          <a:p>
            <a:pPr rtl="0" fontAlgn="ctr"/>
            <a:r>
              <a:rPr lang="en-US" sz="882" b="0" i="0" kern="1200" dirty="0">
                <a:solidFill>
                  <a:schemeClr val="tx1"/>
                </a:solidFill>
                <a:effectLst/>
                <a:latin typeface="Segoe UI" panose="020B0502040204020203" pitchFamily="34" charset="0"/>
                <a:ea typeface="+mn-ea"/>
                <a:cs typeface="+mn-cs"/>
              </a:rPr>
              <a:t>First let's take a look at the Azure Fundamentals exam and using Microsoft learn</a:t>
            </a:r>
          </a:p>
          <a:p>
            <a:endParaRPr lang="en-US" dirty="0"/>
          </a:p>
          <a:p>
            <a:r>
              <a:rPr lang="en-US" dirty="0"/>
              <a:t>Link?</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2/16/2020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628751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b="0" i="0" kern="1200" dirty="0">
                <a:solidFill>
                  <a:schemeClr val="tx1"/>
                </a:solidFill>
                <a:effectLst/>
                <a:latin typeface="Segoe UI" panose="020B0502040204020203" pitchFamily="34" charset="0"/>
                <a:ea typeface="+mn-ea"/>
                <a:cs typeface="+mn-cs"/>
              </a:rPr>
              <a:t>Microsoft Learn -2-3m</a:t>
            </a:r>
          </a:p>
          <a:p>
            <a:pPr lvl="1" rtl="0" fontAlgn="ctr"/>
            <a:r>
              <a:rPr lang="en-US" sz="900" b="0" i="0" kern="1200" dirty="0">
                <a:solidFill>
                  <a:schemeClr val="tx1"/>
                </a:solidFill>
                <a:effectLst/>
                <a:latin typeface="Segoe UI" panose="020B0502040204020203" pitchFamily="34" charset="0"/>
                <a:ea typeface="+mn-ea"/>
                <a:cs typeface="+mn-cs"/>
              </a:rPr>
              <a:t>What it is </a:t>
            </a:r>
          </a:p>
          <a:p>
            <a:pPr lvl="1" rtl="0" fontAlgn="ctr"/>
            <a:r>
              <a:rPr lang="en-US" sz="900" b="0" i="0" kern="1200" dirty="0">
                <a:solidFill>
                  <a:schemeClr val="tx1"/>
                </a:solidFill>
                <a:effectLst/>
                <a:latin typeface="Segoe UI" panose="020B0502040204020203" pitchFamily="34" charset="0"/>
                <a:ea typeface="+mn-ea"/>
                <a:cs typeface="+mn-cs"/>
              </a:rPr>
              <a:t>Training Available</a:t>
            </a:r>
          </a:p>
          <a:p>
            <a:pPr lvl="1" rtl="0" fontAlgn="ctr"/>
            <a:r>
              <a:rPr lang="en-US" sz="900" b="0" i="0" kern="1200" dirty="0">
                <a:solidFill>
                  <a:schemeClr val="tx1"/>
                </a:solidFill>
                <a:effectLst/>
                <a:latin typeface="Segoe UI" panose="020B0502040204020203" pitchFamily="34" charset="0"/>
                <a:ea typeface="+mn-ea"/>
                <a:cs typeface="+mn-cs"/>
              </a:rPr>
              <a:t>How it works</a:t>
            </a:r>
          </a:p>
          <a:p>
            <a:pPr lvl="2" rtl="0" fontAlgn="ctr"/>
            <a:r>
              <a:rPr lang="en-US" sz="900" b="0" i="0" kern="1200" dirty="0">
                <a:solidFill>
                  <a:schemeClr val="tx1"/>
                </a:solidFill>
                <a:effectLst/>
                <a:latin typeface="Segoe UI" panose="020B0502040204020203" pitchFamily="34" charset="0"/>
                <a:ea typeface="+mn-ea"/>
                <a:cs typeface="+mn-cs"/>
              </a:rPr>
              <a:t>Choices</a:t>
            </a:r>
          </a:p>
          <a:p>
            <a:pPr lvl="3" rtl="0" fontAlgn="ctr"/>
            <a:r>
              <a:rPr lang="en-US" sz="900" b="0" i="0" kern="1200" dirty="0">
                <a:solidFill>
                  <a:schemeClr val="tx1"/>
                </a:solidFill>
                <a:effectLst/>
                <a:latin typeface="Segoe UI" panose="020B0502040204020203" pitchFamily="34" charset="0"/>
                <a:ea typeface="+mn-ea"/>
                <a:cs typeface="+mn-cs"/>
              </a:rPr>
              <a:t>Learning Path</a:t>
            </a:r>
          </a:p>
          <a:p>
            <a:pPr lvl="2" rtl="0" fontAlgn="ctr"/>
            <a:r>
              <a:rPr lang="en-US" sz="900" b="0" i="0" kern="1200" dirty="0">
                <a:solidFill>
                  <a:schemeClr val="tx1"/>
                </a:solidFill>
                <a:effectLst/>
                <a:latin typeface="Segoe UI" panose="020B0502040204020203" pitchFamily="34" charset="0"/>
                <a:ea typeface="+mn-ea"/>
                <a:cs typeface="+mn-cs"/>
              </a:rPr>
              <a:t>Search for role &gt; solution Architect</a:t>
            </a:r>
          </a:p>
          <a:p>
            <a:pPr lvl="2" rtl="0" fontAlgn="ctr"/>
            <a:r>
              <a:rPr lang="en-US" sz="900" b="0" i="0" kern="1200" dirty="0">
                <a:solidFill>
                  <a:schemeClr val="tx1"/>
                </a:solidFill>
                <a:effectLst/>
                <a:latin typeface="Segoe UI" panose="020B0502040204020203" pitchFamily="34" charset="0"/>
                <a:ea typeface="+mn-ea"/>
                <a:cs typeface="+mn-cs"/>
              </a:rPr>
              <a:t>Choose Core Cloud Services</a:t>
            </a:r>
          </a:p>
          <a:p>
            <a:pPr lvl="1" rtl="0" fontAlgn="ctr"/>
            <a:r>
              <a:rPr lang="en-US" sz="900" b="0" i="0" kern="1200" dirty="0">
                <a:solidFill>
                  <a:schemeClr val="tx1"/>
                </a:solidFill>
                <a:effectLst/>
                <a:latin typeface="Segoe UI" panose="020B0502040204020203" pitchFamily="34" charset="0"/>
                <a:ea typeface="+mn-ea"/>
                <a:cs typeface="+mn-cs"/>
              </a:rPr>
              <a:t>Show Sandbox</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2/16/2020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37752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677395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450358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664992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138130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2/16/2020 12:29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938923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2/16/2020 12:29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29</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041263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050017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2103412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If you are like many people you may not be sure where to get started learning 'The Cloud' and Microsoft Azure. Unlike On-Prem, there are so many ‘shiny things’ that are constantly changing, it’s really heard to figure out where to start. If that is the case, don’t worry; you are not alone, and you’ve come to the right place. I'm Michael Bender, an Author Evangelist at Pluralsight, and today you'll learn where and how to start (or continue) your Cloud career journey. Everyone will leave with ideas to get learning and propel your career forward in The Cloud.</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2/16/2020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44603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32</a:t>
            </a:fld>
            <a:endParaRPr lang="en-US" dirty="0"/>
          </a:p>
        </p:txBody>
      </p:sp>
    </p:spTree>
    <p:extLst>
      <p:ext uri="{BB962C8B-B14F-4D97-AF65-F5344CB8AC3E}">
        <p14:creationId xmlns:p14="http://schemas.microsoft.com/office/powerpoint/2010/main" val="625519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1FF42D5-4657-4D58-A751-082C26315A19}"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673616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079D02-5D34-4786-9834-A1F44E52D535}" type="slidenum">
              <a:rPr lang="en-US" smtClean="0"/>
              <a:t>34</a:t>
            </a:fld>
            <a:endParaRPr lang="en-US" dirty="0"/>
          </a:p>
        </p:txBody>
      </p:sp>
      <p:sp>
        <p:nvSpPr>
          <p:cNvPr id="5" name="Date Placeholder 4">
            <a:extLst>
              <a:ext uri="{FF2B5EF4-FFF2-40B4-BE49-F238E27FC236}">
                <a16:creationId xmlns:a16="http://schemas.microsoft.com/office/drawing/2014/main" id="{58E3CE72-94EE-4689-AB80-A0CFFB93F1EA}"/>
              </a:ext>
            </a:extLst>
          </p:cNvPr>
          <p:cNvSpPr>
            <a:spLocks noGrp="1"/>
          </p:cNvSpPr>
          <p:nvPr>
            <p:ph type="dt" idx="11"/>
          </p:nvPr>
        </p:nvSpPr>
        <p:spPr/>
        <p:txBody>
          <a:bodyPr/>
          <a:lstStyle/>
          <a:p>
            <a:fld id="{480C6978-FA11-423D-8FDA-CB59A4787224}" type="datetime8">
              <a:rPr lang="en-US" smtClean="0"/>
              <a:t>2/16/2020 12:29 PM</a:t>
            </a:fld>
            <a:endParaRPr lang="en-US" dirty="0"/>
          </a:p>
        </p:txBody>
      </p:sp>
      <p:sp>
        <p:nvSpPr>
          <p:cNvPr id="6" name="Footer Placeholder 5">
            <a:extLst>
              <a:ext uri="{FF2B5EF4-FFF2-40B4-BE49-F238E27FC236}">
                <a16:creationId xmlns:a16="http://schemas.microsoft.com/office/drawing/2014/main" id="{1AF229CA-F1E4-48C0-AD59-34CCFB3BE2A2}"/>
              </a:ext>
            </a:extLst>
          </p:cNvPr>
          <p:cNvSpPr>
            <a:spLocks noGrp="1"/>
          </p:cNvSpPr>
          <p:nvPr>
            <p:ph type="ftr" sz="quarter" idx="12"/>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Header Placeholder 6">
            <a:extLst>
              <a:ext uri="{FF2B5EF4-FFF2-40B4-BE49-F238E27FC236}">
                <a16:creationId xmlns:a16="http://schemas.microsoft.com/office/drawing/2014/main" id="{1C7DFC74-16C9-4146-B136-C825DE01E4DA}"/>
              </a:ext>
            </a:extLst>
          </p:cNvPr>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727080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650629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69412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224544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035865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39</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2/16/2020 12:29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651229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2/16/2020 12:29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40</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8492375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2/16/2020 12:29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34355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I’m not going to waste any of your time here explaining why you need to learn how to work in the cloud and Microsoft Azure. You’re hear because you know that the roles in IT are changing, and you need to change with them.</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For years, we saw roles in IT that were </a:t>
            </a:r>
            <a:r>
              <a:rPr lang="en-US" sz="882" b="0" i="0" kern="1200" dirty="0" err="1">
                <a:solidFill>
                  <a:schemeClr val="tx1"/>
                </a:solidFill>
                <a:effectLst/>
                <a:latin typeface="Segoe UI" panose="020B0502040204020203" pitchFamily="34" charset="0"/>
                <a:ea typeface="+mn-ea"/>
                <a:cs typeface="+mn-cs"/>
              </a:rPr>
              <a:t>silo'd</a:t>
            </a:r>
            <a:r>
              <a:rPr lang="en-US" sz="882" b="0" i="0" kern="1200" dirty="0">
                <a:solidFill>
                  <a:schemeClr val="tx1"/>
                </a:solidFill>
                <a:effectLst/>
                <a:latin typeface="Segoe UI" panose="020B0502040204020203" pitchFamily="34" charset="0"/>
                <a:ea typeface="+mn-ea"/>
                <a:cs typeface="+mn-cs"/>
              </a:rPr>
              <a:t>. Maybe you were an exchange admin, managed networking, or developed apps. It was common-place to have that area of focus and go deep in that particular technology. And people were good at that, and </a:t>
            </a:r>
            <a:r>
              <a:rPr lang="en-US" sz="882" b="0" i="0" kern="1200" dirty="0" err="1">
                <a:solidFill>
                  <a:schemeClr val="tx1"/>
                </a:solidFill>
                <a:effectLst/>
                <a:latin typeface="Segoe UI" panose="020B0502040204020203" pitchFamily="34" charset="0"/>
                <a:ea typeface="+mn-ea"/>
                <a:cs typeface="+mn-cs"/>
              </a:rPr>
              <a:t>succesful</a:t>
            </a:r>
            <a:r>
              <a:rPr lang="en-US" sz="882" b="0" i="0" kern="1200" dirty="0">
                <a:solidFill>
                  <a:schemeClr val="tx1"/>
                </a:solidFill>
                <a:effectLst/>
                <a:latin typeface="Segoe UI" panose="020B0502040204020203" pitchFamily="34" charset="0"/>
                <a:ea typeface="+mn-ea"/>
                <a:cs typeface="+mn-cs"/>
              </a:rPr>
              <a:t>. When I start in IT, it was the late 90’s and we were knee deep in the PC revolution. I</a:t>
            </a:r>
          </a:p>
          <a:p>
            <a:endParaRPr lang="en-US" dirty="0"/>
          </a:p>
          <a:p>
            <a:r>
              <a:rPr lang="en-US" sz="882" kern="1200" dirty="0">
                <a:solidFill>
                  <a:schemeClr val="tx1"/>
                </a:solidFill>
                <a:effectLst/>
                <a:latin typeface="Segoe UI" panose="020B0502040204020203" pitchFamily="34" charset="0"/>
                <a:ea typeface="+mn-ea"/>
                <a:cs typeface="+mn-cs"/>
              </a:rPr>
              <a:t>That changes with the cloud. As many of the 'hands-on' low-level tasks are automated, we find that in order to do our job we have to wear many hats, and the area we have to cover has become more broad across the spectrum .</a:t>
            </a:r>
          </a:p>
          <a:p>
            <a:endParaRPr lang="en-US" sz="882" kern="1200" dirty="0">
              <a:solidFill>
                <a:schemeClr val="tx1"/>
              </a:solidFill>
              <a:effectLst/>
              <a:latin typeface="Segoe UI" panose="020B0502040204020203" pitchFamily="34" charset="0"/>
              <a:ea typeface="+mn-ea"/>
              <a:cs typeface="+mn-cs"/>
            </a:endParaRPr>
          </a:p>
          <a:p>
            <a:pPr rtl="0" fontAlgn="ctr"/>
            <a:r>
              <a:rPr lang="en-US" sz="882" b="0" i="0" kern="1200" dirty="0">
                <a:solidFill>
                  <a:schemeClr val="tx1"/>
                </a:solidFill>
                <a:effectLst/>
                <a:latin typeface="Segoe UI" panose="020B0502040204020203" pitchFamily="34" charset="0"/>
                <a:ea typeface="+mn-ea"/>
                <a:cs typeface="+mn-cs"/>
              </a:rPr>
              <a:t>Sure, you might be able to get by just doing Exchange Online only, but chances are the organization that needs Exchange also needs teams, OneDrive, SharePoint, and many other things from the O365 suite of products. And they are going to go to the person that has knowledge across the broader area, even if they are not as deep in a particular area. </a:t>
            </a:r>
          </a:p>
          <a:p>
            <a:pPr rtl="0" fontAlgn="ctr"/>
            <a:endParaRPr lang="en-US" sz="882" b="0" i="0" kern="1200" dirty="0">
              <a:solidFill>
                <a:schemeClr val="tx1"/>
              </a:solidFill>
              <a:effectLst/>
              <a:latin typeface="Segoe UI" panose="020B0502040204020203" pitchFamily="34" charset="0"/>
              <a:ea typeface="+mn-ea"/>
              <a:cs typeface="+mn-cs"/>
            </a:endParaRPr>
          </a:p>
          <a:p>
            <a:pPr rtl="0" fontAlgn="ctr"/>
            <a:r>
              <a:rPr lang="en-US" sz="882" b="0" i="0" kern="1200" dirty="0">
                <a:solidFill>
                  <a:schemeClr val="tx1"/>
                </a:solidFill>
                <a:effectLst/>
                <a:latin typeface="Segoe UI" panose="020B0502040204020203" pitchFamily="34" charset="0"/>
                <a:ea typeface="+mn-ea"/>
                <a:cs typeface="+mn-cs"/>
              </a:rPr>
              <a:t>That is where the focus on job roles comes in.</a:t>
            </a:r>
          </a:p>
          <a:p>
            <a:r>
              <a:rPr lang="en-US" sz="882" kern="1200" dirty="0">
                <a:solidFill>
                  <a:schemeClr val="tx1"/>
                </a:solidFill>
                <a:effectLst/>
                <a:latin typeface="Segoe UI" panose="020B0502040204020203" pitchFamily="34" charset="0"/>
                <a:ea typeface="+mn-ea"/>
                <a:cs typeface="+mn-cs"/>
              </a:rPr>
              <a:t>d so focusing on a particular technology won't work.</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Today, organizations are looking for job roles that span technology stacks. For Instance, many companies looking for an Azure Administrator need someone who understands virtual machines, storage, networking along with platform as a service options like containers, web apps, and software as a service components like Azure AD. Plus, they probably want some experience with coding like PowerShell, Python, or other languages. Not to mention</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As you are looking towards the future and where you want to take your career, you need to widen the </a:t>
            </a:r>
            <a:r>
              <a:rPr lang="en-US" sz="882" kern="1200" dirty="0" err="1">
                <a:solidFill>
                  <a:schemeClr val="tx1"/>
                </a:solidFill>
                <a:effectLst/>
                <a:latin typeface="Segoe UI" panose="020B0502040204020203" pitchFamily="34" charset="0"/>
                <a:ea typeface="+mn-ea"/>
                <a:cs typeface="+mn-cs"/>
              </a:rPr>
              <a:t>lense</a:t>
            </a:r>
            <a:r>
              <a:rPr lang="en-US" sz="882" kern="1200" dirty="0">
                <a:solidFill>
                  <a:schemeClr val="tx1"/>
                </a:solidFill>
                <a:effectLst/>
                <a:latin typeface="Segoe UI" panose="020B0502040204020203" pitchFamily="34" charset="0"/>
                <a:ea typeface="+mn-ea"/>
                <a:cs typeface="+mn-cs"/>
              </a:rPr>
              <a:t> to see all of the skills you'll need to succeed.</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2/16/2020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2845246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746617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5305144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091010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7265314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50</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2/16/2020 12:29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0770908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2/16/2020 12:29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7057912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1899628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29404128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54</a:t>
            </a:fld>
            <a:endParaRPr lang="en-US" dirty="0"/>
          </a:p>
        </p:txBody>
      </p:sp>
    </p:spTree>
    <p:extLst>
      <p:ext uri="{BB962C8B-B14F-4D97-AF65-F5344CB8AC3E}">
        <p14:creationId xmlns:p14="http://schemas.microsoft.com/office/powerpoint/2010/main" val="27159331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1FF42D5-4657-4D58-A751-082C26315A19}"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498910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882" b="0" i="0" kern="1200" dirty="0">
                <a:solidFill>
                  <a:schemeClr val="tx1"/>
                </a:solidFill>
                <a:effectLst/>
                <a:latin typeface="Segoe UI" panose="020B0502040204020203" pitchFamily="34" charset="0"/>
                <a:ea typeface="+mn-ea"/>
                <a:cs typeface="+mn-cs"/>
              </a:rPr>
              <a:t>Fortunately, you have some help in the Azure world.</a:t>
            </a:r>
          </a:p>
          <a:p>
            <a:pPr rtl="0" fontAlgn="ctr"/>
            <a:r>
              <a:rPr lang="en-US" sz="882" b="0" i="0" kern="1200" dirty="0">
                <a:solidFill>
                  <a:schemeClr val="tx1"/>
                </a:solidFill>
                <a:effectLst/>
                <a:latin typeface="Segoe UI" panose="020B0502040204020203" pitchFamily="34" charset="0"/>
                <a:ea typeface="+mn-ea"/>
                <a:cs typeface="+mn-cs"/>
              </a:rPr>
              <a:t>With Microsoft's updated certifications, all are role based and designed around in-demand job roles. </a:t>
            </a:r>
          </a:p>
          <a:p>
            <a:endParaRPr lang="en-US" dirty="0"/>
          </a:p>
          <a:p>
            <a:pPr rtl="0" fontAlgn="ctr"/>
            <a:r>
              <a:rPr lang="en-US" sz="900" b="0" i="0" kern="1200" dirty="0">
                <a:solidFill>
                  <a:schemeClr val="tx1"/>
                </a:solidFill>
                <a:effectLst/>
                <a:latin typeface="Segoe UI" panose="020B0502040204020203" pitchFamily="34" charset="0"/>
                <a:ea typeface="+mn-ea"/>
                <a:cs typeface="+mn-cs"/>
              </a:rPr>
              <a:t>Riff on roles, cover top 4</a:t>
            </a:r>
          </a:p>
          <a:p>
            <a:pPr lvl="1" rtl="0" fontAlgn="ctr"/>
            <a:r>
              <a:rPr lang="en-US" sz="900" b="0" i="0" kern="1200" dirty="0">
                <a:solidFill>
                  <a:schemeClr val="tx1"/>
                </a:solidFill>
                <a:effectLst/>
                <a:latin typeface="Segoe UI" panose="020B0502040204020203" pitchFamily="34" charset="0"/>
                <a:ea typeface="+mn-ea"/>
                <a:cs typeface="+mn-cs"/>
              </a:rPr>
              <a:t>Dive into Administrators</a:t>
            </a:r>
          </a:p>
          <a:p>
            <a:pPr lvl="2" rtl="0" fontAlgn="ctr"/>
            <a:r>
              <a:rPr lang="en-US" sz="900" b="0" i="0" kern="1200" dirty="0">
                <a:solidFill>
                  <a:schemeClr val="tx1"/>
                </a:solidFill>
                <a:effectLst/>
                <a:latin typeface="Segoe UI" panose="020B0502040204020203" pitchFamily="34" charset="0"/>
                <a:ea typeface="+mn-ea"/>
                <a:cs typeface="+mn-cs"/>
              </a:rPr>
              <a:t>Slide 9 in PDF</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2/16/2020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0721152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079D02-5D34-4786-9834-A1F44E52D535}" type="slidenum">
              <a:rPr lang="en-US" smtClean="0"/>
              <a:t>56</a:t>
            </a:fld>
            <a:endParaRPr lang="en-US" dirty="0"/>
          </a:p>
        </p:txBody>
      </p:sp>
      <p:sp>
        <p:nvSpPr>
          <p:cNvPr id="5" name="Date Placeholder 4">
            <a:extLst>
              <a:ext uri="{FF2B5EF4-FFF2-40B4-BE49-F238E27FC236}">
                <a16:creationId xmlns:a16="http://schemas.microsoft.com/office/drawing/2014/main" id="{58E3CE72-94EE-4689-AB80-A0CFFB93F1EA}"/>
              </a:ext>
            </a:extLst>
          </p:cNvPr>
          <p:cNvSpPr>
            <a:spLocks noGrp="1"/>
          </p:cNvSpPr>
          <p:nvPr>
            <p:ph type="dt" idx="11"/>
          </p:nvPr>
        </p:nvSpPr>
        <p:spPr/>
        <p:txBody>
          <a:bodyPr/>
          <a:lstStyle/>
          <a:p>
            <a:fld id="{480C6978-FA11-423D-8FDA-CB59A4787224}" type="datetime8">
              <a:rPr lang="en-US" smtClean="0"/>
              <a:t>2/16/2020 12:29 PM</a:t>
            </a:fld>
            <a:endParaRPr lang="en-US" dirty="0"/>
          </a:p>
        </p:txBody>
      </p:sp>
      <p:sp>
        <p:nvSpPr>
          <p:cNvPr id="6" name="Footer Placeholder 5">
            <a:extLst>
              <a:ext uri="{FF2B5EF4-FFF2-40B4-BE49-F238E27FC236}">
                <a16:creationId xmlns:a16="http://schemas.microsoft.com/office/drawing/2014/main" id="{1AF229CA-F1E4-48C0-AD59-34CCFB3BE2A2}"/>
              </a:ext>
            </a:extLst>
          </p:cNvPr>
          <p:cNvSpPr>
            <a:spLocks noGrp="1"/>
          </p:cNvSpPr>
          <p:nvPr>
            <p:ph type="ftr" sz="quarter" idx="12"/>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Header Placeholder 6">
            <a:extLst>
              <a:ext uri="{FF2B5EF4-FFF2-40B4-BE49-F238E27FC236}">
                <a16:creationId xmlns:a16="http://schemas.microsoft.com/office/drawing/2014/main" id="{1C7DFC74-16C9-4146-B136-C825DE01E4DA}"/>
              </a:ext>
            </a:extLst>
          </p:cNvPr>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19164721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3303836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6793663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5095254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60</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2/16/2020 12:29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9354418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2/16/2020 12:29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162385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3982116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2/16/2020 12:29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461948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Ref: </a:t>
            </a:r>
            <a:r>
              <a:rPr lang="en-US" sz="882" kern="1200" dirty="0">
                <a:solidFill>
                  <a:schemeClr val="tx1"/>
                </a:solidFill>
                <a:effectLst/>
                <a:latin typeface="Segoe UI" panose="020B0502040204020203" pitchFamily="34" charset="0"/>
                <a:ea typeface="+mn-ea"/>
                <a:cs typeface="+mn-cs"/>
                <a:hlinkClick r:id="rId3"/>
              </a:rPr>
              <a:t>https://query.prod.cms.rt.microsoft.com/cms/api/am/binary/RWtQJJ</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2/16/2020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7558411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29425785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70</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2/16/2020 12:29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608387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2/16/2020 12:29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71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28469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23895428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24705839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74</a:t>
            </a:fld>
            <a:endParaRPr lang="en-US" dirty="0"/>
          </a:p>
        </p:txBody>
      </p:sp>
    </p:spTree>
    <p:extLst>
      <p:ext uri="{BB962C8B-B14F-4D97-AF65-F5344CB8AC3E}">
        <p14:creationId xmlns:p14="http://schemas.microsoft.com/office/powerpoint/2010/main" val="1031544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1FF42D5-4657-4D58-A751-082C26315A19}"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35008195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079D02-5D34-4786-9834-A1F44E52D535}" type="slidenum">
              <a:rPr lang="en-US" smtClean="0"/>
              <a:t>76</a:t>
            </a:fld>
            <a:endParaRPr lang="en-US" dirty="0"/>
          </a:p>
        </p:txBody>
      </p:sp>
      <p:sp>
        <p:nvSpPr>
          <p:cNvPr id="5" name="Date Placeholder 4">
            <a:extLst>
              <a:ext uri="{FF2B5EF4-FFF2-40B4-BE49-F238E27FC236}">
                <a16:creationId xmlns:a16="http://schemas.microsoft.com/office/drawing/2014/main" id="{58E3CE72-94EE-4689-AB80-A0CFFB93F1EA}"/>
              </a:ext>
            </a:extLst>
          </p:cNvPr>
          <p:cNvSpPr>
            <a:spLocks noGrp="1"/>
          </p:cNvSpPr>
          <p:nvPr>
            <p:ph type="dt" idx="11"/>
          </p:nvPr>
        </p:nvSpPr>
        <p:spPr/>
        <p:txBody>
          <a:bodyPr/>
          <a:lstStyle/>
          <a:p>
            <a:fld id="{480C6978-FA11-423D-8FDA-CB59A4787224}" type="datetime8">
              <a:rPr lang="en-US" smtClean="0"/>
              <a:t>2/16/2020 12:29 PM</a:t>
            </a:fld>
            <a:endParaRPr lang="en-US" dirty="0"/>
          </a:p>
        </p:txBody>
      </p:sp>
      <p:sp>
        <p:nvSpPr>
          <p:cNvPr id="6" name="Footer Placeholder 5">
            <a:extLst>
              <a:ext uri="{FF2B5EF4-FFF2-40B4-BE49-F238E27FC236}">
                <a16:creationId xmlns:a16="http://schemas.microsoft.com/office/drawing/2014/main" id="{1AF229CA-F1E4-48C0-AD59-34CCFB3BE2A2}"/>
              </a:ext>
            </a:extLst>
          </p:cNvPr>
          <p:cNvSpPr>
            <a:spLocks noGrp="1"/>
          </p:cNvSpPr>
          <p:nvPr>
            <p:ph type="ftr" sz="quarter" idx="12"/>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Header Placeholder 6">
            <a:extLst>
              <a:ext uri="{FF2B5EF4-FFF2-40B4-BE49-F238E27FC236}">
                <a16:creationId xmlns:a16="http://schemas.microsoft.com/office/drawing/2014/main" id="{1C7DFC74-16C9-4146-B136-C825DE01E4DA}"/>
              </a:ext>
            </a:extLst>
          </p:cNvPr>
          <p:cNvSpPr>
            <a:spLocks noGrp="1"/>
          </p:cNvSpPr>
          <p:nvPr>
            <p:ph type="hdr" sz="quarter" idx="13"/>
          </p:nvPr>
        </p:nvSpPr>
        <p:spPr/>
        <p:txBody>
          <a:bodyPr/>
          <a:lstStyle/>
          <a:p>
            <a:endParaRPr lang="en-US" dirty="0"/>
          </a:p>
        </p:txBody>
      </p:sp>
    </p:spTree>
    <p:extLst>
      <p:ext uri="{BB962C8B-B14F-4D97-AF65-F5344CB8AC3E}">
        <p14:creationId xmlns:p14="http://schemas.microsoft.com/office/powerpoint/2010/main" val="6949418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792903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255619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b="0" i="0" kern="1200" dirty="0">
                <a:solidFill>
                  <a:schemeClr val="tx1"/>
                </a:solidFill>
                <a:effectLst/>
                <a:latin typeface="Segoe UI" panose="020B0502040204020203" pitchFamily="34" charset="0"/>
                <a:ea typeface="+mn-ea"/>
                <a:cs typeface="+mn-cs"/>
              </a:rPr>
              <a:t>We've worked directly with Microsoft to build out courses design to meet the needs of sought-after job roles including:</a:t>
            </a:r>
          </a:p>
          <a:p>
            <a:pPr lvl="1" rtl="0" fontAlgn="ctr"/>
            <a:r>
              <a:rPr lang="en-US" sz="900" b="0" i="0" kern="1200" dirty="0">
                <a:solidFill>
                  <a:schemeClr val="tx1"/>
                </a:solidFill>
                <a:effectLst/>
                <a:latin typeface="Segoe UI" panose="020B0502040204020203" pitchFamily="34" charset="0"/>
                <a:ea typeface="+mn-ea"/>
                <a:cs typeface="+mn-cs"/>
              </a:rPr>
              <a:t>List of 5</a:t>
            </a:r>
          </a:p>
          <a:p>
            <a:pPr rtl="0" fontAlgn="ctr"/>
            <a:r>
              <a:rPr lang="en-US" sz="900" b="0" i="0" kern="1200" dirty="0">
                <a:solidFill>
                  <a:schemeClr val="tx1"/>
                </a:solidFill>
                <a:effectLst/>
                <a:latin typeface="Segoe UI" panose="020B0502040204020203" pitchFamily="34" charset="0"/>
                <a:ea typeface="+mn-ea"/>
                <a:cs typeface="+mn-cs"/>
              </a:rPr>
              <a:t>And to assist you with the learning, let me introduce you to Role IQ</a:t>
            </a:r>
          </a:p>
          <a:p>
            <a:pPr rtl="0" fontAlgn="ctr"/>
            <a:r>
              <a:rPr lang="en-US" sz="800" b="0" i="0" kern="1200" dirty="0">
                <a:solidFill>
                  <a:schemeClr val="tx1"/>
                </a:solidFill>
                <a:effectLst/>
                <a:latin typeface="Segoe UI" panose="020B0502040204020203" pitchFamily="34" charset="0"/>
                <a:ea typeface="+mn-ea"/>
                <a:cs typeface="+mn-cs"/>
              </a:rPr>
              <a:t>Role IQ is an assessment platform that</a:t>
            </a:r>
            <a:r>
              <a:rPr lang="en-US" sz="900" b="0" i="0" kern="1200" dirty="0">
                <a:solidFill>
                  <a:schemeClr val="tx1"/>
                </a:solidFill>
                <a:effectLst/>
                <a:latin typeface="Segoe UI" panose="020B0502040204020203" pitchFamily="34" charset="0"/>
                <a:ea typeface="+mn-ea"/>
                <a:cs typeface="+mn-cs"/>
              </a:rPr>
              <a:t> quantifies your technical proficiency in a specific role. By measuring your knowledge in relevant skills, role IQ tells you what level you’re at and shows you what skills you need to work on to build your expertise.</a:t>
            </a:r>
            <a:endParaRPr lang="en-US" sz="800" b="0" i="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2/16/2020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2047904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5119228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2/16/2020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81</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2/16/2020 12:29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1046237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2/16/2020 12:29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794252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2/16/2020 12:29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83</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b="0" i="0" kern="1200" dirty="0">
                <a:solidFill>
                  <a:schemeClr val="tx1"/>
                </a:solidFill>
                <a:effectLst/>
                <a:latin typeface="Segoe UI" panose="020B0502040204020203" pitchFamily="34" charset="0"/>
                <a:ea typeface="+mn-ea"/>
                <a:cs typeface="+mn-cs"/>
              </a:rPr>
              <a:t>To use Role IQ, you go through 4 steps</a:t>
            </a:r>
          </a:p>
          <a:p>
            <a:pPr lvl="1" rtl="0" fontAlgn="ctr"/>
            <a:r>
              <a:rPr lang="en-US" sz="900" b="0" i="0" kern="1200" dirty="0">
                <a:solidFill>
                  <a:schemeClr val="tx1"/>
                </a:solidFill>
                <a:effectLst/>
                <a:latin typeface="Segoe UI" panose="020B0502040204020203" pitchFamily="34" charset="0"/>
                <a:ea typeface="+mn-ea"/>
                <a:cs typeface="+mn-cs"/>
              </a:rPr>
              <a:t>Slide</a:t>
            </a:r>
          </a:p>
          <a:p>
            <a:pPr lvl="2" rtl="0" fontAlgn="ctr"/>
            <a:r>
              <a:rPr lang="en-US" sz="900" b="0" i="0" kern="1200" dirty="0">
                <a:solidFill>
                  <a:schemeClr val="tx1"/>
                </a:solidFill>
                <a:effectLst/>
                <a:latin typeface="Segoe UI" panose="020B0502040204020203" pitchFamily="34" charset="0"/>
                <a:ea typeface="+mn-ea"/>
                <a:cs typeface="+mn-cs"/>
              </a:rPr>
              <a:t>See Where You Stand</a:t>
            </a:r>
          </a:p>
          <a:p>
            <a:pPr lvl="2" rtl="0" fontAlgn="ctr"/>
            <a:r>
              <a:rPr lang="en-US" sz="900" b="0" i="0" kern="1200" dirty="0">
                <a:solidFill>
                  <a:schemeClr val="tx1"/>
                </a:solidFill>
                <a:effectLst/>
                <a:latin typeface="Segoe UI" panose="020B0502040204020203" pitchFamily="34" charset="0"/>
                <a:ea typeface="+mn-ea"/>
                <a:cs typeface="+mn-cs"/>
              </a:rPr>
              <a:t>Get Your Role IQ</a:t>
            </a:r>
          </a:p>
          <a:p>
            <a:pPr lvl="2" rtl="0" fontAlgn="ctr"/>
            <a:r>
              <a:rPr lang="en-US" sz="900" b="0" i="0" kern="1200" dirty="0">
                <a:solidFill>
                  <a:schemeClr val="tx1"/>
                </a:solidFill>
                <a:effectLst/>
                <a:latin typeface="Segoe UI" panose="020B0502040204020203" pitchFamily="34" charset="0"/>
                <a:ea typeface="+mn-ea"/>
                <a:cs typeface="+mn-cs"/>
              </a:rPr>
              <a:t>Improve Your Skill</a:t>
            </a:r>
          </a:p>
          <a:p>
            <a:pPr lvl="2" rtl="0" fontAlgn="ctr"/>
            <a:r>
              <a:rPr lang="en-US" sz="900" b="0" i="0" kern="1200" dirty="0">
                <a:solidFill>
                  <a:schemeClr val="tx1"/>
                </a:solidFill>
                <a:effectLst/>
                <a:latin typeface="Segoe UI" panose="020B0502040204020203" pitchFamily="34" charset="0"/>
                <a:ea typeface="+mn-ea"/>
                <a:cs typeface="+mn-cs"/>
              </a:rPr>
              <a:t>Rock your Role</a:t>
            </a:r>
          </a:p>
          <a:p>
            <a:pPr lvl="1" rtl="0" fontAlgn="ctr"/>
            <a:r>
              <a:rPr lang="en-US" sz="900" b="0" i="0" kern="1200" dirty="0">
                <a:solidFill>
                  <a:schemeClr val="tx1"/>
                </a:solidFill>
                <a:effectLst/>
                <a:latin typeface="Segoe UI" panose="020B0502040204020203" pitchFamily="34" charset="0"/>
                <a:ea typeface="+mn-ea"/>
                <a:cs typeface="+mn-cs"/>
              </a:rPr>
              <a:t>First, you See where you stand by completing assessments related to the job role you've chosen.</a:t>
            </a:r>
          </a:p>
          <a:p>
            <a:pPr lvl="1" rtl="0" fontAlgn="ctr"/>
            <a:r>
              <a:rPr lang="en-US" sz="900" b="0" i="0" kern="1200" dirty="0">
                <a:solidFill>
                  <a:schemeClr val="tx1"/>
                </a:solidFill>
                <a:effectLst/>
                <a:latin typeface="Segoe UI" panose="020B0502040204020203" pitchFamily="34" charset="0"/>
                <a:ea typeface="+mn-ea"/>
                <a:cs typeface="+mn-cs"/>
              </a:rPr>
              <a:t>After completing all the assessments for the job role, you'll receive your Role IQ. This shows what level you are at on the role's learning path based on your current technical proficiency.</a:t>
            </a:r>
          </a:p>
          <a:p>
            <a:pPr lvl="1" rtl="0" fontAlgn="ctr"/>
            <a:r>
              <a:rPr lang="en-US" sz="900" b="0" i="0" kern="1200" dirty="0">
                <a:solidFill>
                  <a:schemeClr val="tx1"/>
                </a:solidFill>
                <a:effectLst/>
                <a:latin typeface="Segoe UI" panose="020B0502040204020203" pitchFamily="34" charset="0"/>
                <a:ea typeface="+mn-ea"/>
                <a:cs typeface="+mn-cs"/>
              </a:rPr>
              <a:t>Now it's time for learning. Based on your Role IQ score, you'll be provided learning opportunities to fill in skills gaps and get to the next level.</a:t>
            </a:r>
          </a:p>
          <a:p>
            <a:pPr lvl="1" rtl="0" fontAlgn="ctr"/>
            <a:r>
              <a:rPr lang="en-US" sz="900" b="0" i="0" kern="1200" dirty="0">
                <a:solidFill>
                  <a:schemeClr val="tx1"/>
                </a:solidFill>
                <a:effectLst/>
                <a:latin typeface="Segoe UI" panose="020B0502040204020203" pitchFamily="34" charset="0"/>
                <a:ea typeface="+mn-ea"/>
                <a:cs typeface="+mn-cs"/>
              </a:rPr>
              <a:t>And like any learning experience, you need to evaluate to see how you've grown. After comp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2/16/2020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751620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b="0" i="0" kern="1200" dirty="0">
                <a:solidFill>
                  <a:schemeClr val="tx1"/>
                </a:solidFill>
                <a:effectLst/>
                <a:latin typeface="Segoe UI" panose="020B0502040204020203" pitchFamily="34" charset="0"/>
                <a:ea typeface="+mn-ea"/>
                <a:cs typeface="+mn-cs"/>
              </a:rPr>
              <a:t>Let's see Role IQ in action for the Azure Administrator job role.</a:t>
            </a:r>
          </a:p>
          <a:p>
            <a:pPr rtl="0" fontAlgn="t"/>
            <a:r>
              <a:rPr lang="en-US" sz="900" kern="1200" dirty="0">
                <a:solidFill>
                  <a:schemeClr val="tx1"/>
                </a:solidFill>
                <a:effectLst/>
                <a:latin typeface="Segoe UI" panose="020B0502040204020203" pitchFamily="34" charset="0"/>
                <a:ea typeface="+mn-ea"/>
                <a:cs typeface="+mn-cs"/>
                <a:hlinkClick r:id="rId3"/>
              </a:rPr>
              <a:t>Microsoft Azure Administrator</a:t>
            </a:r>
            <a:endParaRPr lang="en-US" sz="900" kern="1200" dirty="0">
              <a:solidFill>
                <a:schemeClr val="tx1"/>
              </a:solidFill>
              <a:effectLst/>
              <a:latin typeface="Segoe UI" panose="020B0502040204020203" pitchFamily="34" charset="0"/>
              <a:ea typeface="+mn-ea"/>
              <a:cs typeface="+mn-cs"/>
            </a:endParaRPr>
          </a:p>
          <a:p>
            <a:pPr lvl="1" rtl="0" fontAlgn="ctr"/>
            <a:r>
              <a:rPr lang="en-US" sz="900" kern="1200" dirty="0">
                <a:solidFill>
                  <a:schemeClr val="tx1"/>
                </a:solidFill>
                <a:effectLst/>
                <a:latin typeface="Segoe UI" panose="020B0502040204020203" pitchFamily="34" charset="0"/>
                <a:ea typeface="+mn-ea"/>
                <a:cs typeface="+mn-cs"/>
                <a:hlinkClick r:id="rId4"/>
              </a:rPr>
              <a:t>Managing Microsoft Azure Identity and Security</a:t>
            </a:r>
            <a:endParaRPr lang="en-US" sz="1200" kern="1200" dirty="0">
              <a:solidFill>
                <a:schemeClr val="tx1"/>
              </a:solidFill>
              <a:effectLst/>
              <a:latin typeface="Segoe UI" panose="020B0502040204020203" pitchFamily="34" charset="0"/>
              <a:ea typeface="+mn-ea"/>
              <a:cs typeface="+mn-cs"/>
            </a:endParaRPr>
          </a:p>
          <a:p>
            <a:pPr lvl="1" rtl="0" fontAlgn="ctr"/>
            <a:r>
              <a:rPr lang="en-US" sz="900" kern="1200" dirty="0">
                <a:solidFill>
                  <a:schemeClr val="tx1"/>
                </a:solidFill>
                <a:effectLst/>
                <a:latin typeface="Segoe UI" panose="020B0502040204020203" pitchFamily="34" charset="0"/>
                <a:ea typeface="+mn-ea"/>
                <a:cs typeface="+mn-cs"/>
                <a:hlinkClick r:id="rId5"/>
              </a:rPr>
              <a:t>Managing Microsoft Azure Storage</a:t>
            </a:r>
            <a:endParaRPr lang="en-US" sz="1200" kern="1200" dirty="0">
              <a:solidFill>
                <a:schemeClr val="tx1"/>
              </a:solidFill>
              <a:effectLst/>
              <a:latin typeface="Segoe UI" panose="020B0502040204020203" pitchFamily="34" charset="0"/>
              <a:ea typeface="+mn-ea"/>
              <a:cs typeface="+mn-cs"/>
            </a:endParaRPr>
          </a:p>
          <a:p>
            <a:pPr lvl="1" rtl="0" fontAlgn="ctr"/>
            <a:r>
              <a:rPr lang="en-US" sz="900" kern="1200" dirty="0">
                <a:solidFill>
                  <a:schemeClr val="tx1"/>
                </a:solidFill>
                <a:effectLst/>
                <a:latin typeface="Segoe UI" panose="020B0502040204020203" pitchFamily="34" charset="0"/>
                <a:ea typeface="+mn-ea"/>
                <a:cs typeface="+mn-cs"/>
                <a:hlinkClick r:id="rId6"/>
              </a:rPr>
              <a:t>Managing Microsoft Azure Networking</a:t>
            </a:r>
            <a:endParaRPr lang="en-US" sz="1200" kern="1200" dirty="0">
              <a:solidFill>
                <a:schemeClr val="tx1"/>
              </a:solidFill>
              <a:effectLst/>
              <a:latin typeface="Segoe UI" panose="020B0502040204020203" pitchFamily="34" charset="0"/>
              <a:ea typeface="+mn-ea"/>
              <a:cs typeface="+mn-cs"/>
            </a:endParaRPr>
          </a:p>
          <a:p>
            <a:pPr lvl="1" rtl="0" fontAlgn="ctr"/>
            <a:r>
              <a:rPr lang="en-US" sz="900" kern="1200" dirty="0">
                <a:solidFill>
                  <a:schemeClr val="tx1"/>
                </a:solidFill>
                <a:effectLst/>
                <a:latin typeface="Segoe UI" panose="020B0502040204020203" pitchFamily="34" charset="0"/>
                <a:ea typeface="+mn-ea"/>
                <a:cs typeface="+mn-cs"/>
                <a:hlinkClick r:id="rId7"/>
              </a:rPr>
              <a:t>Managing Microsoft Azure Compute</a:t>
            </a:r>
            <a:endParaRPr lang="en-US" sz="1200" kern="1200" dirty="0">
              <a:solidFill>
                <a:schemeClr val="tx1"/>
              </a:solidFill>
              <a:effectLst/>
              <a:latin typeface="Segoe UI" panose="020B0502040204020203" pitchFamily="34" charset="0"/>
              <a:ea typeface="+mn-ea"/>
              <a:cs typeface="+mn-cs"/>
            </a:endParaRPr>
          </a:p>
          <a:p>
            <a:pPr lvl="1" rtl="0" fontAlgn="ctr"/>
            <a:r>
              <a:rPr lang="en-US" sz="900" kern="1200" dirty="0">
                <a:solidFill>
                  <a:schemeClr val="tx1"/>
                </a:solidFill>
                <a:effectLst/>
                <a:latin typeface="Segoe UI" panose="020B0502040204020203" pitchFamily="34" charset="0"/>
                <a:ea typeface="+mn-ea"/>
                <a:cs typeface="+mn-cs"/>
                <a:hlinkClick r:id="rId8"/>
              </a:rPr>
              <a:t>Managing Microsoft Azure App Services</a:t>
            </a:r>
            <a:r>
              <a:rPr lang="en-US" sz="1050" kern="1200" baseline="30000" dirty="0">
                <a:solidFill>
                  <a:schemeClr val="tx1"/>
                </a:solidFill>
                <a:effectLst/>
                <a:latin typeface="Segoe UI" panose="020B0502040204020203" pitchFamily="34" charset="0"/>
                <a:ea typeface="+mn-ea"/>
                <a:cs typeface="+mn-cs"/>
              </a:rPr>
              <a:t> 2</a:t>
            </a:r>
            <a:endParaRPr lang="en-US" sz="1200" kern="1200" dirty="0">
              <a:solidFill>
                <a:schemeClr val="tx1"/>
              </a:solidFill>
              <a:effectLst/>
              <a:latin typeface="Segoe UI" panose="020B0502040204020203" pitchFamily="34" charset="0"/>
              <a:ea typeface="+mn-ea"/>
              <a:cs typeface="+mn-cs"/>
            </a:endParaRPr>
          </a:p>
          <a:p>
            <a:pPr lvl="1" rtl="0" fontAlgn="ctr"/>
            <a:r>
              <a:rPr lang="en-US" sz="900" kern="1200" dirty="0">
                <a:solidFill>
                  <a:schemeClr val="tx1"/>
                </a:solidFill>
                <a:effectLst/>
                <a:latin typeface="Segoe UI" panose="020B0502040204020203" pitchFamily="34" charset="0"/>
                <a:ea typeface="+mn-ea"/>
                <a:cs typeface="+mn-cs"/>
                <a:hlinkClick r:id="rId9"/>
              </a:rPr>
              <a:t>Monitoring Microsoft Azure</a:t>
            </a:r>
            <a:r>
              <a:rPr lang="en-US" sz="1050" kern="1200" baseline="30000" dirty="0">
                <a:solidFill>
                  <a:schemeClr val="tx1"/>
                </a:solidFill>
                <a:effectLst/>
                <a:latin typeface="Segoe UI" panose="020B0502040204020203" pitchFamily="34" charset="0"/>
                <a:ea typeface="+mn-ea"/>
                <a:cs typeface="+mn-cs"/>
              </a:rPr>
              <a:t> 2</a:t>
            </a:r>
            <a:endParaRPr lang="en-US" sz="120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2/16/2020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99438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b="0" i="0" kern="1200" dirty="0">
                <a:solidFill>
                  <a:schemeClr val="tx1"/>
                </a:solidFill>
                <a:effectLst/>
                <a:latin typeface="Segoe UI" panose="020B0502040204020203" pitchFamily="34" charset="0"/>
                <a:ea typeface="+mn-ea"/>
                <a:cs typeface="+mn-cs"/>
              </a:rPr>
              <a:t>How to use data from Role IQ 3-4m</a:t>
            </a:r>
          </a:p>
          <a:p>
            <a:pPr rtl="0" fontAlgn="ctr"/>
            <a:r>
              <a:rPr lang="en-US" sz="900" b="0" i="0" kern="1200" dirty="0">
                <a:solidFill>
                  <a:schemeClr val="tx1"/>
                </a:solidFill>
                <a:effectLst/>
                <a:latin typeface="Segoe UI" panose="020B0502040204020203" pitchFamily="34" charset="0"/>
                <a:ea typeface="+mn-ea"/>
                <a:cs typeface="+mn-cs"/>
              </a:rPr>
              <a:t>Azure: </a:t>
            </a:r>
            <a:r>
              <a:rPr lang="en-US" sz="900" b="0" i="0" kern="1200" dirty="0">
                <a:solidFill>
                  <a:schemeClr val="tx1"/>
                </a:solidFill>
                <a:effectLst/>
                <a:latin typeface="Segoe UI" panose="020B0502040204020203" pitchFamily="34" charset="0"/>
                <a:ea typeface="+mn-ea"/>
                <a:cs typeface="+mn-cs"/>
                <a:hlinkClick r:id="rId3"/>
              </a:rPr>
              <a:t>https://www.pluralsight.com/partners/microsoft/azure</a:t>
            </a:r>
            <a:endParaRPr lang="en-US" sz="900" b="0" i="0" kern="1200" dirty="0">
              <a:solidFill>
                <a:schemeClr val="tx1"/>
              </a:solidFill>
              <a:effectLst/>
              <a:latin typeface="Segoe UI" panose="020B0502040204020203" pitchFamily="34" charset="0"/>
              <a:ea typeface="+mn-ea"/>
              <a:cs typeface="+mn-cs"/>
            </a:endParaRPr>
          </a:p>
          <a:p>
            <a:pPr lvl="1" rtl="0" fontAlgn="ctr"/>
            <a:r>
              <a:rPr lang="en-US" sz="900" b="0" i="0" kern="1200" dirty="0">
                <a:solidFill>
                  <a:schemeClr val="tx1"/>
                </a:solidFill>
                <a:effectLst/>
                <a:latin typeface="Segoe UI" panose="020B0502040204020203" pitchFamily="34" charset="0"/>
                <a:ea typeface="+mn-ea"/>
                <a:cs typeface="+mn-cs"/>
              </a:rPr>
              <a:t>Azure Administrator</a:t>
            </a:r>
          </a:p>
          <a:p>
            <a:pPr lvl="2" rtl="0" fontAlgn="ctr"/>
            <a:r>
              <a:rPr lang="en-US" sz="900" b="0" i="0" kern="1200" dirty="0">
                <a:solidFill>
                  <a:schemeClr val="tx1"/>
                </a:solidFill>
                <a:effectLst/>
                <a:latin typeface="Segoe UI" panose="020B0502040204020203" pitchFamily="34" charset="0"/>
                <a:ea typeface="+mn-ea"/>
                <a:cs typeface="+mn-cs"/>
              </a:rPr>
              <a:t>Walk through role skill areas</a:t>
            </a:r>
          </a:p>
          <a:p>
            <a:pPr lvl="2" rtl="0" fontAlgn="ctr"/>
            <a:r>
              <a:rPr lang="en-US" sz="900" b="0" i="0" kern="1200" dirty="0">
                <a:solidFill>
                  <a:schemeClr val="tx1"/>
                </a:solidFill>
                <a:effectLst/>
                <a:latin typeface="Segoe UI" panose="020B0502040204020203" pitchFamily="34" charset="0"/>
                <a:ea typeface="+mn-ea"/>
                <a:cs typeface="+mn-cs"/>
              </a:rPr>
              <a:t>Show Profile area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2/16/2020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5049078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image" Target="../media/image1.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image" Target="../media/image1.emf"/><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theme" Target="../theme/theme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8"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3" Type="http://schemas.openxmlformats.org/officeDocument/2006/relationships/hyperlink" Target="http://www.paciellogroup.com/resources/contrastAnalyser" TargetMode="External"/><Relationship Id="rId2" Type="http://schemas.openxmlformats.org/officeDocument/2006/relationships/notesSlide" Target="../notesSlides/notesSlide21.xml"/><Relationship Id="rId1" Type="http://schemas.openxmlformats.org/officeDocument/2006/relationships/slideLayout" Target="../slideLayouts/slideLayout42.xml"/><Relationship Id="rId5" Type="http://schemas.openxmlformats.org/officeDocument/2006/relationships/hyperlink" Target="https://support.office.com/en-US/article/Make-your-PowerPoint-presentations-accessible-6f7772b2-2f33-4bd2-8ca7-dae3b2b3ef25" TargetMode="Externa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hyperlink" Target="https://www.paciellogroup.com/resources/contrastanalyser/" TargetMode="External"/><Relationship Id="rId2" Type="http://schemas.openxmlformats.org/officeDocument/2006/relationships/notesSlide" Target="../notesSlides/notesSlide22.xml"/><Relationship Id="rId1" Type="http://schemas.openxmlformats.org/officeDocument/2006/relationships/slideLayout" Target="../slideLayouts/slideLayout42.xml"/><Relationship Id="rId5" Type="http://schemas.openxmlformats.org/officeDocument/2006/relationships/hyperlink" Target="https://microsoft.sharepoint.com/teams/BrandCentral/Guidelines/Microsoft_color_guidelines.pdf" TargetMode="External"/><Relationship Id="rId4" Type="http://schemas.openxmlformats.org/officeDocument/2006/relationships/hyperlink" Target="https://www.microsoft.com/enable/"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png"/><Relationship Id="rId7" Type="http://schemas.openxmlformats.org/officeDocument/2006/relationships/image" Target="../media/image32.jpg"/><Relationship Id="rId2" Type="http://schemas.openxmlformats.org/officeDocument/2006/relationships/notesSlide" Target="../notesSlides/notesSlide23.xml"/><Relationship Id="rId1" Type="http://schemas.openxmlformats.org/officeDocument/2006/relationships/slideLayout" Target="../slideLayouts/slideLayout42.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svg"/></Relationships>
</file>

<file path=ppt/slides/_rels/slide36.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7"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4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68.xml"/></Relationships>
</file>

<file path=ppt/slides/_rels/slide51.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35.xml"/><Relationship Id="rId1" Type="http://schemas.openxmlformats.org/officeDocument/2006/relationships/slideLayout" Target="../slideLayouts/slideLayout6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3.xml"/></Relationships>
</file>

<file path=ppt/slides/_rels/slide55.xml.rels><?xml version="1.0" encoding="UTF-8" standalone="yes"?>
<Relationships xmlns="http://schemas.openxmlformats.org/package/2006/relationships"><Relationship Id="rId3" Type="http://schemas.openxmlformats.org/officeDocument/2006/relationships/hyperlink" Target="http://www.paciellogroup.com/resources/contrastAnalyser" TargetMode="External"/><Relationship Id="rId2" Type="http://schemas.openxmlformats.org/officeDocument/2006/relationships/notesSlide" Target="../notesSlides/notesSlide39.xml"/><Relationship Id="rId1" Type="http://schemas.openxmlformats.org/officeDocument/2006/relationships/slideLayout" Target="../slideLayouts/slideLayout73.xml"/><Relationship Id="rId5" Type="http://schemas.openxmlformats.org/officeDocument/2006/relationships/hyperlink" Target="https://support.office.com/en-US/article/Make-your-PowerPoint-presentations-accessible-6f7772b2-2f33-4bd2-8ca7-dae3b2b3ef25" TargetMode="External"/><Relationship Id="rId4" Type="http://schemas.openxmlformats.org/officeDocument/2006/relationships/image" Target="../media/image27.png"/></Relationships>
</file>

<file path=ppt/slides/_rels/slide56.xml.rels><?xml version="1.0" encoding="UTF-8" standalone="yes"?>
<Relationships xmlns="http://schemas.openxmlformats.org/package/2006/relationships"><Relationship Id="rId3" Type="http://schemas.openxmlformats.org/officeDocument/2006/relationships/hyperlink" Target="https://www.paciellogroup.com/resources/contrastanalyser/" TargetMode="External"/><Relationship Id="rId2" Type="http://schemas.openxmlformats.org/officeDocument/2006/relationships/notesSlide" Target="../notesSlides/notesSlide40.xml"/><Relationship Id="rId1" Type="http://schemas.openxmlformats.org/officeDocument/2006/relationships/slideLayout" Target="../slideLayouts/slideLayout73.xml"/><Relationship Id="rId5" Type="http://schemas.openxmlformats.org/officeDocument/2006/relationships/hyperlink" Target="https://microsoft.sharepoint.com/teams/BrandCentral/Guidelines/Microsoft_color_guidelines.pdf" TargetMode="External"/><Relationship Id="rId4" Type="http://schemas.openxmlformats.org/officeDocument/2006/relationships/hyperlink" Target="https://www.microsoft.com/enable/" TargetMode="External"/></Relationships>
</file>

<file path=ppt/slides/_rels/slide57.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png"/><Relationship Id="rId7" Type="http://schemas.openxmlformats.org/officeDocument/2006/relationships/image" Target="../media/image32.jpg"/><Relationship Id="rId2" Type="http://schemas.openxmlformats.org/officeDocument/2006/relationships/notesSlide" Target="../notesSlides/notesSlide41.xml"/><Relationship Id="rId1" Type="http://schemas.openxmlformats.org/officeDocument/2006/relationships/slideLayout" Target="../slideLayouts/slideLayout73.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svg"/></Relationships>
</file>

<file path=ppt/slides/_rels/slide58.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7"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7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8.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hyperlink" Target="http://www.paciellogroup.com/resources/contrastAnalyser" TargetMode="External"/><Relationship Id="rId2" Type="http://schemas.openxmlformats.org/officeDocument/2006/relationships/notesSlide" Target="../notesSlides/notesSlide56.xml"/><Relationship Id="rId1" Type="http://schemas.openxmlformats.org/officeDocument/2006/relationships/slideLayout" Target="../slideLayouts/slideLayout11.xml"/><Relationship Id="rId5" Type="http://schemas.openxmlformats.org/officeDocument/2006/relationships/hyperlink" Target="https://support.office.com/en-US/article/Make-your-PowerPoint-presentations-accessible-6f7772b2-2f33-4bd2-8ca7-dae3b2b3ef25" TargetMode="External"/><Relationship Id="rId4" Type="http://schemas.openxmlformats.org/officeDocument/2006/relationships/image" Target="../media/image27.png"/></Relationships>
</file>

<file path=ppt/slides/_rels/slide76.xml.rels><?xml version="1.0" encoding="UTF-8" standalone="yes"?>
<Relationships xmlns="http://schemas.openxmlformats.org/package/2006/relationships"><Relationship Id="rId3" Type="http://schemas.openxmlformats.org/officeDocument/2006/relationships/hyperlink" Target="https://www.paciellogroup.com/resources/contrastanalyser/" TargetMode="External"/><Relationship Id="rId2" Type="http://schemas.openxmlformats.org/officeDocument/2006/relationships/notesSlide" Target="../notesSlides/notesSlide57.xml"/><Relationship Id="rId1" Type="http://schemas.openxmlformats.org/officeDocument/2006/relationships/slideLayout" Target="../slideLayouts/slideLayout11.xml"/><Relationship Id="rId5" Type="http://schemas.openxmlformats.org/officeDocument/2006/relationships/hyperlink" Target="https://microsoft.sharepoint.com/teams/BrandCentral/Guidelines/Microsoft_color_guidelines.pdf" TargetMode="External"/><Relationship Id="rId4" Type="http://schemas.openxmlformats.org/officeDocument/2006/relationships/hyperlink" Target="https://www.microsoft.com/enable/" TargetMode="External"/></Relationships>
</file>

<file path=ppt/slides/_rels/slide77.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png"/><Relationship Id="rId7" Type="http://schemas.openxmlformats.org/officeDocument/2006/relationships/image" Target="../media/image32.jpg"/><Relationship Id="rId2" Type="http://schemas.openxmlformats.org/officeDocument/2006/relationships/notesSlide" Target="../notesSlides/notesSlide58.xml"/><Relationship Id="rId1" Type="http://schemas.openxmlformats.org/officeDocument/2006/relationships/slideLayout" Target="../slideLayouts/slideLayout11.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svg"/></Relationships>
</file>

<file path=ppt/slides/_rels/slide78.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7"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15E89-9D97-4915-9887-F58EF19A41F9}"/>
              </a:ext>
            </a:extLst>
          </p:cNvPr>
          <p:cNvSpPr>
            <a:spLocks noGrp="1"/>
          </p:cNvSpPr>
          <p:nvPr>
            <p:ph type="title"/>
          </p:nvPr>
        </p:nvSpPr>
        <p:spPr/>
        <p:txBody>
          <a:bodyPr/>
          <a:lstStyle/>
          <a:p>
            <a:r>
              <a:rPr lang="en-US" dirty="0"/>
              <a:t>How To Use </a:t>
            </a:r>
            <a:r>
              <a:rPr lang="en-US" dirty="0" err="1"/>
              <a:t>RoleIQ</a:t>
            </a:r>
            <a:endParaRPr lang="en-US" dirty="0"/>
          </a:p>
        </p:txBody>
      </p:sp>
      <p:sp>
        <p:nvSpPr>
          <p:cNvPr id="14" name="Text Placeholder 13">
            <a:extLst>
              <a:ext uri="{FF2B5EF4-FFF2-40B4-BE49-F238E27FC236}">
                <a16:creationId xmlns:a16="http://schemas.microsoft.com/office/drawing/2014/main" id="{6D609739-3ADD-41A8-BD72-9962C10FB0CB}"/>
              </a:ext>
            </a:extLst>
          </p:cNvPr>
          <p:cNvSpPr>
            <a:spLocks noGrp="1"/>
          </p:cNvSpPr>
          <p:nvPr>
            <p:ph type="body" sz="quarter" idx="16"/>
          </p:nvPr>
        </p:nvSpPr>
        <p:spPr>
          <a:xfrm>
            <a:off x="582613" y="5689600"/>
            <a:ext cx="3475037" cy="307777"/>
          </a:xfrm>
        </p:spPr>
        <p:txBody>
          <a:bodyPr/>
          <a:lstStyle/>
          <a:p>
            <a:r>
              <a:rPr lang="en-US" dirty="0"/>
              <a:t>Assess It</a:t>
            </a:r>
          </a:p>
        </p:txBody>
      </p:sp>
      <p:sp>
        <p:nvSpPr>
          <p:cNvPr id="11" name="Picture Placeholder 10">
            <a:extLst>
              <a:ext uri="{FF2B5EF4-FFF2-40B4-BE49-F238E27FC236}">
                <a16:creationId xmlns:a16="http://schemas.microsoft.com/office/drawing/2014/main" id="{6DF82348-8B5E-41FF-91DE-170731A0DCA7}"/>
              </a:ext>
            </a:extLst>
          </p:cNvPr>
          <p:cNvSpPr>
            <a:spLocks noGrp="1"/>
          </p:cNvSpPr>
          <p:nvPr>
            <p:ph type="pic" sz="quarter" idx="13"/>
          </p:nvPr>
        </p:nvSpPr>
        <p:spPr/>
      </p:sp>
      <p:sp>
        <p:nvSpPr>
          <p:cNvPr id="15" name="Text Placeholder 14">
            <a:extLst>
              <a:ext uri="{FF2B5EF4-FFF2-40B4-BE49-F238E27FC236}">
                <a16:creationId xmlns:a16="http://schemas.microsoft.com/office/drawing/2014/main" id="{E9574A8A-743E-483B-9963-0B3E7A9551EF}"/>
              </a:ext>
            </a:extLst>
          </p:cNvPr>
          <p:cNvSpPr>
            <a:spLocks noGrp="1"/>
          </p:cNvSpPr>
          <p:nvPr>
            <p:ph type="body" sz="quarter" idx="17"/>
          </p:nvPr>
        </p:nvSpPr>
        <p:spPr>
          <a:xfrm>
            <a:off x="4358640" y="5689600"/>
            <a:ext cx="3475037" cy="307777"/>
          </a:xfrm>
        </p:spPr>
        <p:txBody>
          <a:bodyPr/>
          <a:lstStyle/>
          <a:p>
            <a:r>
              <a:rPr lang="en-US" dirty="0"/>
              <a:t>Skill Up</a:t>
            </a:r>
          </a:p>
        </p:txBody>
      </p:sp>
      <p:sp>
        <p:nvSpPr>
          <p:cNvPr id="12" name="Picture Placeholder 11">
            <a:extLst>
              <a:ext uri="{FF2B5EF4-FFF2-40B4-BE49-F238E27FC236}">
                <a16:creationId xmlns:a16="http://schemas.microsoft.com/office/drawing/2014/main" id="{86161E09-5BB6-4CA8-B6BF-E19CE5FFEDD3}"/>
              </a:ext>
            </a:extLst>
          </p:cNvPr>
          <p:cNvSpPr>
            <a:spLocks noGrp="1"/>
          </p:cNvSpPr>
          <p:nvPr>
            <p:ph type="pic" sz="quarter" idx="14"/>
          </p:nvPr>
        </p:nvSpPr>
        <p:spPr/>
      </p:sp>
      <p:sp>
        <p:nvSpPr>
          <p:cNvPr id="16" name="Text Placeholder 15">
            <a:extLst>
              <a:ext uri="{FF2B5EF4-FFF2-40B4-BE49-F238E27FC236}">
                <a16:creationId xmlns:a16="http://schemas.microsoft.com/office/drawing/2014/main" id="{F9554140-98B8-4F33-B70C-A653D56540E6}"/>
              </a:ext>
            </a:extLst>
          </p:cNvPr>
          <p:cNvSpPr>
            <a:spLocks noGrp="1"/>
          </p:cNvSpPr>
          <p:nvPr>
            <p:ph type="body" sz="quarter" idx="18"/>
          </p:nvPr>
        </p:nvSpPr>
        <p:spPr>
          <a:xfrm>
            <a:off x="8134351" y="5689600"/>
            <a:ext cx="3475037" cy="307777"/>
          </a:xfrm>
        </p:spPr>
        <p:txBody>
          <a:bodyPr/>
          <a:lstStyle/>
          <a:p>
            <a:r>
              <a:rPr lang="en-US" dirty="0"/>
              <a:t>Rock Your Role</a:t>
            </a:r>
          </a:p>
        </p:txBody>
      </p:sp>
      <p:sp>
        <p:nvSpPr>
          <p:cNvPr id="13" name="Picture Placeholder 12">
            <a:extLst>
              <a:ext uri="{FF2B5EF4-FFF2-40B4-BE49-F238E27FC236}">
                <a16:creationId xmlns:a16="http://schemas.microsoft.com/office/drawing/2014/main" id="{8E4BA8C5-6989-4AFF-89AA-7611B4F17AA0}"/>
              </a:ext>
            </a:extLst>
          </p:cNvPr>
          <p:cNvSpPr>
            <a:spLocks noGrp="1"/>
          </p:cNvSpPr>
          <p:nvPr>
            <p:ph type="pic" sz="quarter" idx="15"/>
          </p:nvPr>
        </p:nvSpPr>
        <p:spPr/>
      </p:sp>
    </p:spTree>
    <p:extLst>
      <p:ext uri="{BB962C8B-B14F-4D97-AF65-F5344CB8AC3E}">
        <p14:creationId xmlns:p14="http://schemas.microsoft.com/office/powerpoint/2010/main" val="39548728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E6CB2F7-07BE-4004-AC97-5CE00A832C66}"/>
              </a:ext>
            </a:extLst>
          </p:cNvPr>
          <p:cNvSpPr>
            <a:spLocks noGrp="1"/>
          </p:cNvSpPr>
          <p:nvPr>
            <p:ph type="title"/>
          </p:nvPr>
        </p:nvSpPr>
        <p:spPr>
          <a:xfrm>
            <a:off x="584200" y="457200"/>
            <a:ext cx="5508419" cy="372410"/>
          </a:xfrm>
        </p:spPr>
        <p:txBody>
          <a:bodyPr/>
          <a:lstStyle/>
          <a:p>
            <a:r>
              <a:rPr lang="en-US" dirty="0"/>
              <a:t>Benefits from a Learner Standpoint</a:t>
            </a:r>
          </a:p>
        </p:txBody>
      </p:sp>
    </p:spTree>
    <p:extLst>
      <p:ext uri="{BB962C8B-B14F-4D97-AF65-F5344CB8AC3E}">
        <p14:creationId xmlns:p14="http://schemas.microsoft.com/office/powerpoint/2010/main" val="191306624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0F28FA-D017-4E52-B9A9-69D30559DA5E}"/>
              </a:ext>
            </a:extLst>
          </p:cNvPr>
          <p:cNvSpPr>
            <a:spLocks noGrp="1"/>
          </p:cNvSpPr>
          <p:nvPr>
            <p:ph type="title"/>
          </p:nvPr>
        </p:nvSpPr>
        <p:spPr>
          <a:xfrm>
            <a:off x="588263" y="866287"/>
            <a:ext cx="11018520" cy="553998"/>
          </a:xfrm>
        </p:spPr>
        <p:txBody>
          <a:bodyPr/>
          <a:lstStyle/>
          <a:p>
            <a:r>
              <a:rPr lang="en-US" dirty="0"/>
              <a:t>Role IQ in Action with Azure Administrator Role</a:t>
            </a:r>
          </a:p>
        </p:txBody>
      </p:sp>
      <p:pic>
        <p:nvPicPr>
          <p:cNvPr id="6" name="Picture Placeholder 5">
            <a:extLst>
              <a:ext uri="{FF2B5EF4-FFF2-40B4-BE49-F238E27FC236}">
                <a16:creationId xmlns:a16="http://schemas.microsoft.com/office/drawing/2014/main" id="{0E05A096-453E-4FBE-8E88-9CAD1628F0DF}"/>
              </a:ext>
            </a:extLst>
          </p:cNvPr>
          <p:cNvPicPr>
            <a:picLocks noGrp="1" noChangeAspect="1"/>
          </p:cNvPicPr>
          <p:nvPr>
            <p:ph type="pic" sz="quarter" idx="11"/>
          </p:nvPr>
        </p:nvPicPr>
        <p:blipFill>
          <a:blip r:embed="rId3"/>
          <a:srcRect t="5697" b="5697"/>
          <a:stretch>
            <a:fillRect/>
          </a:stretch>
        </p:blipFill>
        <p:spPr/>
      </p:pic>
    </p:spTree>
    <p:extLst>
      <p:ext uri="{BB962C8B-B14F-4D97-AF65-F5344CB8AC3E}">
        <p14:creationId xmlns:p14="http://schemas.microsoft.com/office/powerpoint/2010/main" val="501890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9FC90-90AC-4C80-98E3-E5D7E38BA136}"/>
              </a:ext>
            </a:extLst>
          </p:cNvPr>
          <p:cNvSpPr>
            <a:spLocks noGrp="1"/>
          </p:cNvSpPr>
          <p:nvPr>
            <p:ph type="title"/>
          </p:nvPr>
        </p:nvSpPr>
        <p:spPr/>
        <p:txBody>
          <a:bodyPr/>
          <a:lstStyle/>
          <a:p>
            <a:r>
              <a:rPr lang="en-US" dirty="0"/>
              <a:t>Getting Started with </a:t>
            </a:r>
            <a:r>
              <a:rPr lang="en-US" dirty="0" err="1"/>
              <a:t>RoleIQ</a:t>
            </a:r>
            <a:endParaRPr lang="en-US" dirty="0"/>
          </a:p>
        </p:txBody>
      </p:sp>
      <p:sp>
        <p:nvSpPr>
          <p:cNvPr id="5" name="Text Placeholder 4">
            <a:extLst>
              <a:ext uri="{FF2B5EF4-FFF2-40B4-BE49-F238E27FC236}">
                <a16:creationId xmlns:a16="http://schemas.microsoft.com/office/drawing/2014/main" id="{6C794E1B-5720-4699-95B2-48006427BAE9}"/>
              </a:ext>
            </a:extLst>
          </p:cNvPr>
          <p:cNvSpPr>
            <a:spLocks noGrp="1"/>
          </p:cNvSpPr>
          <p:nvPr>
            <p:ph type="body" sz="quarter" idx="12"/>
          </p:nvPr>
        </p:nvSpPr>
        <p:spPr/>
        <p:txBody>
          <a:bodyPr/>
          <a:lstStyle/>
          <a:p>
            <a:r>
              <a:rPr lang="en-US" dirty="0"/>
              <a:t>http://bit.ly/azure-ps</a:t>
            </a:r>
          </a:p>
        </p:txBody>
      </p:sp>
    </p:spTree>
    <p:extLst>
      <p:ext uri="{BB962C8B-B14F-4D97-AF65-F5344CB8AC3E}">
        <p14:creationId xmlns:p14="http://schemas.microsoft.com/office/powerpoint/2010/main" val="395807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59AA311-A323-4574-8BB4-24B5BC0914A7}"/>
              </a:ext>
            </a:extLst>
          </p:cNvPr>
          <p:cNvSpPr>
            <a:spLocks noGrp="1"/>
          </p:cNvSpPr>
          <p:nvPr>
            <p:ph type="title"/>
          </p:nvPr>
        </p:nvSpPr>
        <p:spPr>
          <a:xfrm>
            <a:off x="588263" y="5436128"/>
            <a:ext cx="11018520" cy="553998"/>
          </a:xfrm>
        </p:spPr>
        <p:txBody>
          <a:bodyPr/>
          <a:lstStyle/>
          <a:p>
            <a:r>
              <a:rPr lang="en-US" dirty="0"/>
              <a:t>Azure Fundamentals Learning Path</a:t>
            </a:r>
          </a:p>
        </p:txBody>
      </p:sp>
      <p:pic>
        <p:nvPicPr>
          <p:cNvPr id="9" name="Picture Placeholder 8">
            <a:extLst>
              <a:ext uri="{FF2B5EF4-FFF2-40B4-BE49-F238E27FC236}">
                <a16:creationId xmlns:a16="http://schemas.microsoft.com/office/drawing/2014/main" id="{7D77192F-4D15-4458-856B-EDB734DC7778}"/>
              </a:ext>
            </a:extLst>
          </p:cNvPr>
          <p:cNvPicPr>
            <a:picLocks noGrp="1" noChangeAspect="1"/>
          </p:cNvPicPr>
          <p:nvPr>
            <p:ph type="pic" sz="quarter" idx="11"/>
          </p:nvPr>
        </p:nvPicPr>
        <p:blipFill>
          <a:blip r:embed="rId3"/>
          <a:srcRect t="16387" b="16387"/>
          <a:stretch>
            <a:fillRect/>
          </a:stretch>
        </p:blipFill>
        <p:spPr/>
      </p:pic>
    </p:spTree>
    <p:extLst>
      <p:ext uri="{BB962C8B-B14F-4D97-AF65-F5344CB8AC3E}">
        <p14:creationId xmlns:p14="http://schemas.microsoft.com/office/powerpoint/2010/main" val="270810842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A5A43A-98CB-4986-8F45-F049903EA5C9}"/>
              </a:ext>
            </a:extLst>
          </p:cNvPr>
          <p:cNvSpPr>
            <a:spLocks noGrp="1"/>
          </p:cNvSpPr>
          <p:nvPr>
            <p:ph type="title"/>
          </p:nvPr>
        </p:nvSpPr>
        <p:spPr/>
        <p:txBody>
          <a:bodyPr/>
          <a:lstStyle/>
          <a:p>
            <a:endParaRPr lang="en-US" dirty="0"/>
          </a:p>
        </p:txBody>
      </p:sp>
      <p:sp>
        <p:nvSpPr>
          <p:cNvPr id="5" name="Text Placeholder 4">
            <a:extLst>
              <a:ext uri="{FF2B5EF4-FFF2-40B4-BE49-F238E27FC236}">
                <a16:creationId xmlns:a16="http://schemas.microsoft.com/office/drawing/2014/main" id="{48620CC0-639E-4E93-A1E5-6FEEA05E9786}"/>
              </a:ext>
            </a:extLst>
          </p:cNvPr>
          <p:cNvSpPr>
            <a:spLocks noGrp="1"/>
          </p:cNvSpPr>
          <p:nvPr>
            <p:ph type="body" sz="quarter" idx="10"/>
          </p:nvPr>
        </p:nvSpPr>
        <p:spPr>
          <a:xfrm>
            <a:off x="586390" y="1434370"/>
            <a:ext cx="11018520" cy="1982081"/>
          </a:xfrm>
        </p:spPr>
        <p:txBody>
          <a:bodyPr/>
          <a:lstStyle/>
          <a:p>
            <a:r>
              <a:rPr lang="en-US" dirty="0"/>
              <a:t>How to study</a:t>
            </a:r>
          </a:p>
          <a:p>
            <a:r>
              <a:rPr lang="en-US" dirty="0"/>
              <a:t>Resources</a:t>
            </a:r>
          </a:p>
          <a:p>
            <a:endParaRPr lang="en-US" dirty="0"/>
          </a:p>
          <a:p>
            <a:endParaRPr lang="en-US" dirty="0"/>
          </a:p>
        </p:txBody>
      </p:sp>
    </p:spTree>
    <p:extLst>
      <p:ext uri="{BB962C8B-B14F-4D97-AF65-F5344CB8AC3E}">
        <p14:creationId xmlns:p14="http://schemas.microsoft.com/office/powerpoint/2010/main" val="22501397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4846B1-6A98-4363-A3FE-A9F9C4BFD2D9}"/>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47CFBEA0-F196-45A9-8DF2-4C6C38D9ACE7}"/>
              </a:ext>
            </a:extLst>
          </p:cNvPr>
          <p:cNvSpPr>
            <a:spLocks noGrp="1"/>
          </p:cNvSpPr>
          <p:nvPr>
            <p:ph type="body" sz="quarter" idx="10"/>
          </p:nvPr>
        </p:nvSpPr>
        <p:spPr>
          <a:xfrm>
            <a:off x="586390" y="1434370"/>
            <a:ext cx="11018520" cy="1686616"/>
          </a:xfrm>
        </p:spPr>
        <p:txBody>
          <a:bodyPr/>
          <a:lstStyle/>
          <a:p>
            <a:pPr fontAlgn="ctr"/>
            <a:r>
              <a:rPr lang="en-US" dirty="0"/>
              <a:t>Microsoft Docs</a:t>
            </a:r>
          </a:p>
          <a:p>
            <a:pPr lvl="1" fontAlgn="ctr"/>
            <a:r>
              <a:rPr lang="en-US" dirty="0"/>
              <a:t>What it is</a:t>
            </a:r>
          </a:p>
          <a:p>
            <a:pPr lvl="1" fontAlgn="ctr"/>
            <a:r>
              <a:rPr lang="en-US" dirty="0"/>
              <a:t>How to use it</a:t>
            </a:r>
          </a:p>
          <a:p>
            <a:endParaRPr lang="en-US" dirty="0"/>
          </a:p>
        </p:txBody>
      </p:sp>
    </p:spTree>
    <p:extLst>
      <p:ext uri="{BB962C8B-B14F-4D97-AF65-F5344CB8AC3E}">
        <p14:creationId xmlns:p14="http://schemas.microsoft.com/office/powerpoint/2010/main" val="121452706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F2127-6516-426B-8E1C-DCE59C242EB4}"/>
              </a:ext>
            </a:extLst>
          </p:cNvPr>
          <p:cNvSpPr>
            <a:spLocks noGrp="1"/>
          </p:cNvSpPr>
          <p:nvPr>
            <p:ph type="title"/>
          </p:nvPr>
        </p:nvSpPr>
        <p:spPr/>
        <p:txBody>
          <a:bodyPr/>
          <a:lstStyle/>
          <a:p>
            <a:r>
              <a:rPr lang="en-US" dirty="0"/>
              <a:t>Getting Started with Microsoft Learn and Docs.com</a:t>
            </a:r>
          </a:p>
        </p:txBody>
      </p:sp>
      <p:sp>
        <p:nvSpPr>
          <p:cNvPr id="3" name="Text Placeholder 2">
            <a:extLst>
              <a:ext uri="{FF2B5EF4-FFF2-40B4-BE49-F238E27FC236}">
                <a16:creationId xmlns:a16="http://schemas.microsoft.com/office/drawing/2014/main" id="{3C406C72-66BF-4F80-BD0C-8EC44C687EFF}"/>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381363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13086-64BF-4A9D-8F6A-032DF251EF6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37DA5FC-6BCF-4729-A23D-896CB1FC8F74}"/>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64059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8F6F1-0B82-41A7-95B0-F0431D0EAE9D}"/>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2416569E-8694-4312-83D9-951AB414BD15}"/>
              </a:ext>
            </a:extLst>
          </p:cNvPr>
          <p:cNvSpPr>
            <a:spLocks noGrp="1"/>
          </p:cNvSpPr>
          <p:nvPr>
            <p:ph type="body" sz="quarter" idx="10"/>
          </p:nvPr>
        </p:nvSpPr>
        <p:spPr>
          <a:xfrm>
            <a:off x="586390" y="1434370"/>
            <a:ext cx="11018520" cy="3607141"/>
          </a:xfrm>
        </p:spPr>
        <p:txBody>
          <a:bodyPr/>
          <a:lstStyle/>
          <a:p>
            <a:pPr fontAlgn="ctr"/>
            <a:r>
              <a:rPr lang="en-US" dirty="0"/>
              <a:t>Moving Forward</a:t>
            </a:r>
          </a:p>
          <a:p>
            <a:pPr lvl="1" fontAlgn="ctr"/>
            <a:r>
              <a:rPr lang="en-US" dirty="0"/>
              <a:t>Choose a path</a:t>
            </a:r>
          </a:p>
          <a:p>
            <a:pPr lvl="1" fontAlgn="ctr"/>
            <a:r>
              <a:rPr lang="en-US" dirty="0"/>
              <a:t>Get some Knowledge</a:t>
            </a:r>
          </a:p>
          <a:p>
            <a:pPr lvl="2" fontAlgn="ctr"/>
            <a:r>
              <a:rPr lang="en-US" dirty="0"/>
              <a:t>PS</a:t>
            </a:r>
          </a:p>
          <a:p>
            <a:pPr lvl="2" fontAlgn="ctr"/>
            <a:r>
              <a:rPr lang="en-US" dirty="0"/>
              <a:t>Docs</a:t>
            </a:r>
          </a:p>
          <a:p>
            <a:pPr lvl="1" fontAlgn="ctr"/>
            <a:r>
              <a:rPr lang="en-US" dirty="0"/>
              <a:t>Get Hands On</a:t>
            </a:r>
          </a:p>
          <a:p>
            <a:pPr lvl="1" fontAlgn="ctr"/>
            <a:r>
              <a:rPr lang="en-US" dirty="0"/>
              <a:t>Prove Your Skills</a:t>
            </a:r>
          </a:p>
          <a:p>
            <a:pPr lvl="2" fontAlgn="ctr"/>
            <a:r>
              <a:rPr lang="en-US" dirty="0"/>
              <a:t>Optional</a:t>
            </a:r>
          </a:p>
          <a:p>
            <a:pPr lvl="2" fontAlgn="ctr"/>
            <a:r>
              <a:rPr lang="en-US" dirty="0"/>
              <a:t>Take the cert</a:t>
            </a:r>
          </a:p>
          <a:p>
            <a:endParaRPr lang="en-US" dirty="0"/>
          </a:p>
        </p:txBody>
      </p:sp>
    </p:spTree>
    <p:extLst>
      <p:ext uri="{BB962C8B-B14F-4D97-AF65-F5344CB8AC3E}">
        <p14:creationId xmlns:p14="http://schemas.microsoft.com/office/powerpoint/2010/main" val="333014598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Propelling your Career with Pluralsight and Microsoft Azure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p:txBody>
          <a:bodyPr/>
          <a:lstStyle/>
          <a:p>
            <a:r>
              <a:rPr lang="en-US" dirty="0"/>
              <a:t>Michael Bender</a:t>
            </a:r>
          </a:p>
          <a:p>
            <a:r>
              <a:rPr lang="en-US" dirty="0"/>
              <a:t>Author Evangelist, Pluralsight</a:t>
            </a:r>
          </a:p>
          <a:p>
            <a:r>
              <a:rPr lang="en-US" dirty="0"/>
              <a:t>@</a:t>
            </a:r>
            <a:r>
              <a:rPr lang="en-US" dirty="0" err="1"/>
              <a:t>MichaelBender</a:t>
            </a:r>
            <a:endParaRPr lang="en-US" dirty="0"/>
          </a:p>
        </p:txBody>
      </p:sp>
    </p:spTree>
    <p:extLst>
      <p:ext uri="{BB962C8B-B14F-4D97-AF65-F5344CB8AC3E}">
        <p14:creationId xmlns:p14="http://schemas.microsoft.com/office/powerpoint/2010/main" val="311701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55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Presentation title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9144000" cy="677108"/>
          </a:xfrm>
        </p:spPr>
        <p:txBody>
          <a:bodyPr/>
          <a:lstStyle/>
          <a:p>
            <a:r>
              <a:rPr lang="en-US" dirty="0"/>
              <a:t>Speaker name</a:t>
            </a:r>
          </a:p>
          <a:p>
            <a:r>
              <a:rPr lang="en-US" dirty="0"/>
              <a:t>Title</a:t>
            </a:r>
          </a:p>
        </p:txBody>
      </p:sp>
    </p:spTree>
    <p:extLst>
      <p:ext uri="{BB962C8B-B14F-4D97-AF65-F5344CB8AC3E}">
        <p14:creationId xmlns:p14="http://schemas.microsoft.com/office/powerpoint/2010/main" val="218820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Presentation title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p:txBody>
          <a:bodyPr/>
          <a:lstStyle/>
          <a:p>
            <a:r>
              <a:rPr lang="en-US" dirty="0"/>
              <a:t>Speaker name</a:t>
            </a:r>
          </a:p>
          <a:p>
            <a:r>
              <a:rPr lang="en-US" dirty="0"/>
              <a:t>Title</a:t>
            </a:r>
          </a:p>
        </p:txBody>
      </p:sp>
    </p:spTree>
    <p:extLst>
      <p:ext uri="{BB962C8B-B14F-4D97-AF65-F5344CB8AC3E}">
        <p14:creationId xmlns:p14="http://schemas.microsoft.com/office/powerpoint/2010/main" val="375940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Presentation title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p:txBody>
          <a:bodyPr/>
          <a:lstStyle/>
          <a:p>
            <a:r>
              <a:rPr lang="en-US" dirty="0"/>
              <a:t>Speaker name</a:t>
            </a:r>
          </a:p>
          <a:p>
            <a:r>
              <a:rPr lang="en-US" dirty="0"/>
              <a:t>Title</a:t>
            </a:r>
          </a:p>
        </p:txBody>
      </p:sp>
    </p:spTree>
    <p:extLst>
      <p:ext uri="{BB962C8B-B14F-4D97-AF65-F5344CB8AC3E}">
        <p14:creationId xmlns:p14="http://schemas.microsoft.com/office/powerpoint/2010/main" val="289488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Presentation title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p:txBody>
          <a:bodyPr/>
          <a:lstStyle/>
          <a:p>
            <a:r>
              <a:rPr lang="en-US" dirty="0"/>
              <a:t>Speaker name</a:t>
            </a:r>
          </a:p>
          <a:p>
            <a:r>
              <a:rPr lang="en-US" dirty="0"/>
              <a:t>Title</a:t>
            </a:r>
          </a:p>
        </p:txBody>
      </p:sp>
    </p:spTree>
    <p:extLst>
      <p:ext uri="{BB962C8B-B14F-4D97-AF65-F5344CB8AC3E}">
        <p14:creationId xmlns:p14="http://schemas.microsoft.com/office/powerpoint/2010/main" val="363856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(without bullet points)</a:t>
            </a:r>
          </a:p>
        </p:txBody>
      </p:sp>
      <p:sp>
        <p:nvSpPr>
          <p:cNvPr id="6" name="Text Placeholder 5"/>
          <p:cNvSpPr>
            <a:spLocks noGrp="1"/>
          </p:cNvSpPr>
          <p:nvPr>
            <p:ph type="body" sz="quarter" idx="10"/>
          </p:nvPr>
        </p:nvSpPr>
        <p:spPr>
          <a:xfrm>
            <a:off x="586390" y="1434370"/>
            <a:ext cx="11018520" cy="1095685"/>
          </a:xfrm>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1933712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with bulleted text</a:t>
            </a:r>
          </a:p>
        </p:txBody>
      </p:sp>
      <p:sp>
        <p:nvSpPr>
          <p:cNvPr id="6" name="Text Placeholder 5"/>
          <p:cNvSpPr>
            <a:spLocks noGrp="1"/>
          </p:cNvSpPr>
          <p:nvPr>
            <p:ph sz="quarter" idx="10"/>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135994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dirty="0"/>
              <a:t>Example with longer headline text</a:t>
            </a:r>
            <a:br>
              <a:rPr lang="en-US" dirty="0"/>
            </a:br>
            <a:r>
              <a:rPr lang="en-US" dirty="0"/>
              <a:t>wrapping to a second line</a:t>
            </a:r>
          </a:p>
        </p:txBody>
      </p:sp>
      <p:sp>
        <p:nvSpPr>
          <p:cNvPr id="6" name="Text Placeholder 5"/>
          <p:cNvSpPr>
            <a:spLocks noGrp="1"/>
          </p:cNvSpPr>
          <p:nvPr>
            <p:ph type="body" sz="quarter" idx="10"/>
          </p:nvPr>
        </p:nvSpPr>
        <p:spPr>
          <a:xfrm>
            <a:off x="590868" y="2019300"/>
            <a:ext cx="11018520" cy="2628412"/>
          </a:xfrm>
        </p:spPr>
        <p:txBody>
          <a:bodyPr/>
          <a:lstStyle/>
          <a:p>
            <a:pPr>
              <a:lnSpc>
                <a:spcPct val="95000"/>
              </a:lnSpc>
            </a:pPr>
            <a:r>
              <a:rPr lang="en-US" dirty="0"/>
              <a:t>When the headline text is 2 lines, move this text block </a:t>
            </a:r>
            <a:br>
              <a:rPr lang="en-US" dirty="0"/>
            </a:br>
            <a:r>
              <a:rPr lang="en-US" dirty="0"/>
              <a:t>down to align to the lower blue guide</a:t>
            </a:r>
          </a:p>
          <a:p>
            <a:pPr>
              <a:lnSpc>
                <a:spcPct val="95000"/>
              </a:lnSpc>
            </a:pPr>
            <a:r>
              <a:rPr lang="en-US" dirty="0"/>
              <a:t>If you don’t see guidelines, click on the View menu, </a:t>
            </a:r>
            <a:br>
              <a:rPr lang="en-US" dirty="0"/>
            </a:br>
            <a:r>
              <a:rPr lang="en-US" dirty="0"/>
              <a:t>and then check the box in front of “Guides”</a:t>
            </a:r>
          </a:p>
          <a:p>
            <a:pPr>
              <a:lnSpc>
                <a:spcPct val="95000"/>
              </a:lnSpc>
            </a:pPr>
            <a:r>
              <a:rPr lang="en-US" dirty="0"/>
              <a:t>Use a “soft return” Shift + Enter to wrap text without </a:t>
            </a:r>
            <a:br>
              <a:rPr lang="en-US" dirty="0"/>
            </a:br>
            <a:r>
              <a:rPr lang="en-US" dirty="0"/>
              <a:t>adding extra line spacing</a:t>
            </a:r>
          </a:p>
        </p:txBody>
      </p:sp>
      <p:sp>
        <p:nvSpPr>
          <p:cNvPr id="5" name="Freeform: Shape 4" descr="arrow pointing to the guideline referenced in the description">
            <a:extLst>
              <a:ext uri="{FF2B5EF4-FFF2-40B4-BE49-F238E27FC236}">
                <a16:creationId xmlns:a16="http://schemas.microsoft.com/office/drawing/2014/main" id="{665B403C-D96F-49D2-A0FA-2D811AA4C0AB}"/>
              </a:ext>
            </a:extLst>
          </p:cNvPr>
          <p:cNvSpPr/>
          <p:nvPr/>
        </p:nvSpPr>
        <p:spPr bwMode="auto">
          <a:xfrm>
            <a:off x="6801636" y="2019300"/>
            <a:ext cx="2588543" cy="644899"/>
          </a:xfrm>
          <a:custGeom>
            <a:avLst/>
            <a:gdLst>
              <a:gd name="connsiteX0" fmla="*/ 0 w 822960"/>
              <a:gd name="connsiteY0" fmla="*/ 205740 h 205740"/>
              <a:gd name="connsiteX1" fmla="*/ 822960 w 822960"/>
              <a:gd name="connsiteY1" fmla="*/ 205740 h 205740"/>
              <a:gd name="connsiteX2" fmla="*/ 822960 w 822960"/>
              <a:gd name="connsiteY2" fmla="*/ 0 h 205740"/>
              <a:gd name="connsiteX0" fmla="*/ 0 w 822960"/>
              <a:gd name="connsiteY0" fmla="*/ 196007 h 196007"/>
              <a:gd name="connsiteX1" fmla="*/ 822960 w 822960"/>
              <a:gd name="connsiteY1" fmla="*/ 196007 h 196007"/>
              <a:gd name="connsiteX2" fmla="*/ 822960 w 822960"/>
              <a:gd name="connsiteY2" fmla="*/ 0 h 196007"/>
              <a:gd name="connsiteX0" fmla="*/ 0 w 860823"/>
              <a:gd name="connsiteY0" fmla="*/ 196007 h 196007"/>
              <a:gd name="connsiteX1" fmla="*/ 860823 w 860823"/>
              <a:gd name="connsiteY1" fmla="*/ 196007 h 196007"/>
              <a:gd name="connsiteX2" fmla="*/ 860823 w 860823"/>
              <a:gd name="connsiteY2" fmla="*/ 0 h 196007"/>
            </a:gdLst>
            <a:ahLst/>
            <a:cxnLst>
              <a:cxn ang="0">
                <a:pos x="connsiteX0" y="connsiteY0"/>
              </a:cxn>
              <a:cxn ang="0">
                <a:pos x="connsiteX1" y="connsiteY1"/>
              </a:cxn>
              <a:cxn ang="0">
                <a:pos x="connsiteX2" y="connsiteY2"/>
              </a:cxn>
            </a:cxnLst>
            <a:rect l="l" t="t" r="r" b="b"/>
            <a:pathLst>
              <a:path w="860823" h="196007">
                <a:moveTo>
                  <a:pt x="0" y="196007"/>
                </a:moveTo>
                <a:lnTo>
                  <a:pt x="860823" y="196007"/>
                </a:lnTo>
                <a:lnTo>
                  <a:pt x="860823"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552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Adjusting list levels</a:t>
            </a:r>
          </a:p>
        </p:txBody>
      </p:sp>
      <p:sp>
        <p:nvSpPr>
          <p:cNvPr id="6" name="Text Placeholder 5"/>
          <p:cNvSpPr>
            <a:spLocks noGrp="1"/>
          </p:cNvSpPr>
          <p:nvPr>
            <p:ph sz="quarter" idx="10"/>
          </p:nvPr>
        </p:nvSpPr>
        <p:spPr>
          <a:xfrm>
            <a:off x="584200" y="1435100"/>
            <a:ext cx="5511800" cy="1095685"/>
          </a:xfrm>
        </p:spPr>
        <p:txBody>
          <a:bodyPr wrap="square">
            <a:spAutoFit/>
          </a:bodyPr>
          <a:lstStyle/>
          <a:p>
            <a:r>
              <a:rPr lang="en-US" dirty="0"/>
              <a:t>Main topic: Segoe UI, size 28pt</a:t>
            </a:r>
          </a:p>
          <a:p>
            <a:pPr lvl="1"/>
            <a:r>
              <a:rPr lang="en-US" dirty="0"/>
              <a:t>Segoe UI, size 20pt for second level</a:t>
            </a:r>
          </a:p>
          <a:p>
            <a:pPr lvl="2"/>
            <a:r>
              <a:rPr lang="en-US" sz="1600" dirty="0"/>
              <a:t>Segoe UI, size 16pt for third level</a:t>
            </a:r>
          </a:p>
        </p:txBody>
      </p:sp>
      <p:sp>
        <p:nvSpPr>
          <p:cNvPr id="4" name="Rectangle 3">
            <a:extLst>
              <a:ext uri="{FF2B5EF4-FFF2-40B4-BE49-F238E27FC236}">
                <a16:creationId xmlns:a16="http://schemas.microsoft.com/office/drawing/2014/main" id="{04EE52DC-E441-4CFE-A00E-424DD19F14DF}"/>
              </a:ext>
              <a:ext uri="{C183D7F6-B498-43B3-948B-1728B52AA6E4}">
                <adec:decorative xmlns:adec="http://schemas.microsoft.com/office/drawing/2017/decorative" val="1"/>
              </a:ext>
            </a:extLst>
          </p:cNvPr>
          <p:cNvSpPr/>
          <p:nvPr/>
        </p:nvSpPr>
        <p:spPr bwMode="auto">
          <a:xfrm>
            <a:off x="6672263" y="588962"/>
            <a:ext cx="4931473" cy="5680076"/>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3" descr="Screenshot of Decrease List level and Increase List Level menu"/>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972422" y="875383"/>
            <a:ext cx="4319750" cy="962889"/>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bwMode="auto">
          <a:xfrm>
            <a:off x="6672263" y="1970034"/>
            <a:ext cx="4931473" cy="3545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defTabSz="932472" fontAlgn="base">
              <a:spcBef>
                <a:spcPts val="1200"/>
              </a:spcBef>
              <a:spcAft>
                <a:spcPts val="1200"/>
              </a:spcAft>
            </a:pPr>
            <a:r>
              <a:rPr lang="en-US" sz="1200" dirty="0">
                <a:solidFill>
                  <a:schemeClr val="tx1"/>
                </a:solidFill>
                <a:ea typeface="Segoe UI" panose="020B0502040204020203" pitchFamily="34" charset="0"/>
                <a:cs typeface="Segoe UI" panose="020B0502040204020203" pitchFamily="34" charset="0"/>
              </a:rPr>
              <a:t>Use the “</a:t>
            </a:r>
            <a:r>
              <a:rPr lang="en-US" sz="1200" b="1" dirty="0">
                <a:solidFill>
                  <a:schemeClr val="tx1"/>
                </a:solidFill>
                <a:ea typeface="Segoe UI" panose="020B0502040204020203" pitchFamily="34" charset="0"/>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and “</a:t>
            </a:r>
            <a:r>
              <a:rPr lang="en-US" sz="1200" b="1" dirty="0">
                <a:solidFill>
                  <a:schemeClr val="tx1"/>
                </a:solidFill>
                <a:ea typeface="Segoe UI" panose="020B0502040204020203" pitchFamily="34" charset="0"/>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tools </a:t>
            </a:r>
            <a:br>
              <a:rPr lang="en-US" sz="1200" dirty="0">
                <a:solidFill>
                  <a:schemeClr val="tx1"/>
                </a:solidFill>
                <a:ea typeface="Segoe UI" panose="020B0502040204020203" pitchFamily="34" charset="0"/>
                <a:cs typeface="Segoe UI" panose="020B0502040204020203" pitchFamily="34" charset="0"/>
              </a:rPr>
            </a:br>
            <a:r>
              <a:rPr lang="en-US" sz="1200" dirty="0">
                <a:solidFill>
                  <a:schemeClr val="tx1"/>
                </a:solidFill>
                <a:ea typeface="Segoe UI" panose="020B0502040204020203" pitchFamily="34" charset="0"/>
                <a:cs typeface="Segoe UI" panose="020B0502040204020203" pitchFamily="34" charset="0"/>
              </a:rPr>
              <a:t>on the </a:t>
            </a:r>
            <a:r>
              <a:rPr lang="en-US" sz="1200" b="1" dirty="0">
                <a:solidFill>
                  <a:schemeClr val="tx1"/>
                </a:solidFill>
                <a:ea typeface="Segoe UI" panose="020B0502040204020203" pitchFamily="34" charset="0"/>
                <a:cs typeface="Segoe UI" panose="020B0502040204020203" pitchFamily="34" charset="0"/>
              </a:rPr>
              <a:t>Home</a:t>
            </a:r>
            <a:r>
              <a:rPr lang="en-US" sz="1200" dirty="0">
                <a:solidFill>
                  <a:schemeClr val="tx1"/>
                </a:solidFill>
                <a:ea typeface="Segoe UI" panose="020B0502040204020203" pitchFamily="34" charset="0"/>
                <a:cs typeface="Segoe UI" panose="020B0502040204020203" pitchFamily="34" charset="0"/>
              </a:rPr>
              <a:t> menu to change text levels.</a:t>
            </a:r>
          </a:p>
          <a:p>
            <a:pPr defTabSz="932472" fontAlgn="base">
              <a:spcBef>
                <a:spcPts val="1200"/>
              </a:spcBef>
              <a:spcAft>
                <a:spcPct val="0"/>
              </a:spcAft>
            </a:pPr>
            <a:r>
              <a:rPr lang="en-US" sz="1200" b="1" dirty="0">
                <a:solidFill>
                  <a:schemeClr val="tx1"/>
                </a:solidFill>
                <a:ea typeface="Segoe UI" panose="020B0502040204020203" pitchFamily="34" charset="0"/>
                <a:cs typeface="Segoe UI" panose="020B0502040204020203" pitchFamily="34" charset="0"/>
              </a:rPr>
              <a:t>Try this:  </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Place your cursor in the line of text that says “Segoe UI, size 20pt for second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Next click the Home tab, and then on the “</a:t>
            </a:r>
            <a:r>
              <a:rPr lang="en-US" sz="1200" b="1" dirty="0">
                <a:solidFill>
                  <a:schemeClr val="tx1"/>
                </a:solidFill>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tool. Notice how the line moves up one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Now try placing your cursor in one of the top  “Main topic…” line of text. Click the “</a:t>
            </a:r>
            <a:r>
              <a:rPr lang="en-US" sz="1200" b="1" dirty="0">
                <a:solidFill>
                  <a:schemeClr val="tx1"/>
                </a:solidFill>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 and see how the text is pushed in one level.</a:t>
            </a:r>
          </a:p>
          <a:p>
            <a:pPr defTabSz="932472" fontAlgn="base">
              <a:spcBef>
                <a:spcPts val="1200"/>
              </a:spcBef>
              <a:spcAft>
                <a:spcPct val="0"/>
              </a:spcAft>
            </a:pPr>
            <a:r>
              <a:rPr lang="en-US" sz="1200" dirty="0">
                <a:solidFill>
                  <a:schemeClr val="tx1"/>
                </a:solidFill>
                <a:ea typeface="Segoe UI" panose="020B0502040204020203" pitchFamily="34" charset="0"/>
                <a:cs typeface="Segoe UI" panose="020B0502040204020203" pitchFamily="34" charset="0"/>
              </a:rPr>
              <a:t>Use these 2 tools to adjust your text levels as you work</a:t>
            </a:r>
          </a:p>
        </p:txBody>
      </p:sp>
    </p:spTree>
    <p:extLst>
      <p:ext uri="{BB962C8B-B14F-4D97-AF65-F5344CB8AC3E}">
        <p14:creationId xmlns:p14="http://schemas.microsoft.com/office/powerpoint/2010/main" val="331053806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dirty="0"/>
              <a:t>Bullet points layout with subtitle</a:t>
            </a:r>
            <a:br>
              <a:rPr lang="en-US" dirty="0"/>
            </a:br>
            <a:r>
              <a:rPr lang="en-US" sz="2000" spc="0" dirty="0"/>
              <a:t>Set the subtitle to 20pt in the same text block, with character spacing Normal</a:t>
            </a:r>
            <a:endParaRPr lang="en-US" sz="2000" dirty="0"/>
          </a:p>
        </p:txBody>
      </p:sp>
      <p:sp>
        <p:nvSpPr>
          <p:cNvPr id="3" name="Text Placeholder 2"/>
          <p:cNvSpPr>
            <a:spLocks noGrp="1"/>
          </p:cNvSpPr>
          <p:nvPr>
            <p:ph type="body" sz="quarter" idx="10"/>
          </p:nvPr>
        </p:nvSpPr>
        <p:spPr>
          <a:xfrm>
            <a:off x="590868" y="2023428"/>
            <a:ext cx="11018520" cy="2308324"/>
          </a:xfrm>
        </p:spPr>
        <p:txBody>
          <a:bodyPr/>
          <a:lstStyle/>
          <a:p>
            <a:r>
              <a:rPr lang="en-US" dirty="0"/>
              <a:t>Move the text block down vertically to align to lower guide</a:t>
            </a:r>
          </a:p>
          <a:p>
            <a:r>
              <a:rPr lang="en-US" dirty="0"/>
              <a:t>If you don’t see guidelines, click on the View menu, </a:t>
            </a:r>
            <a:br>
              <a:rPr lang="en-US" dirty="0"/>
            </a:br>
            <a:r>
              <a:rPr lang="en-US" dirty="0"/>
              <a:t>and then check the box in front of “Guides”</a:t>
            </a:r>
          </a:p>
          <a:p>
            <a:endParaRPr lang="en-US" dirty="0"/>
          </a:p>
          <a:p>
            <a:pPr lvl="0"/>
            <a:r>
              <a:rPr lang="en-US" dirty="0"/>
              <a:t>Hyperlink style: </a:t>
            </a:r>
            <a:r>
              <a:rPr lang="en-US" dirty="0">
                <a:hlinkClick r:id="rId3"/>
              </a:rPr>
              <a:t>www.microsoft.com</a:t>
            </a:r>
            <a:r>
              <a:rPr lang="en-US" dirty="0"/>
              <a:t> </a:t>
            </a:r>
          </a:p>
        </p:txBody>
      </p:sp>
      <p:sp>
        <p:nvSpPr>
          <p:cNvPr id="5" name="Freeform: Shape 4" descr="arrow pointing to the guideline referenced in the description">
            <a:extLst>
              <a:ext uri="{FF2B5EF4-FFF2-40B4-BE49-F238E27FC236}">
                <a16:creationId xmlns:a16="http://schemas.microsoft.com/office/drawing/2014/main" id="{E5C95B55-C8C2-4281-8822-EF25FF1047B7}"/>
              </a:ext>
            </a:extLst>
          </p:cNvPr>
          <p:cNvSpPr/>
          <p:nvPr/>
        </p:nvSpPr>
        <p:spPr bwMode="auto">
          <a:xfrm>
            <a:off x="9892076" y="2012178"/>
            <a:ext cx="224827" cy="266861"/>
          </a:xfrm>
          <a:custGeom>
            <a:avLst/>
            <a:gdLst>
              <a:gd name="connsiteX0" fmla="*/ 0 w 822960"/>
              <a:gd name="connsiteY0" fmla="*/ 205740 h 205740"/>
              <a:gd name="connsiteX1" fmla="*/ 822960 w 822960"/>
              <a:gd name="connsiteY1" fmla="*/ 205740 h 205740"/>
              <a:gd name="connsiteX2" fmla="*/ 822960 w 822960"/>
              <a:gd name="connsiteY2" fmla="*/ 0 h 205740"/>
              <a:gd name="connsiteX0" fmla="*/ 0 w 533552"/>
              <a:gd name="connsiteY0" fmla="*/ 205740 h 205740"/>
              <a:gd name="connsiteX1" fmla="*/ 533552 w 533552"/>
              <a:gd name="connsiteY1" fmla="*/ 205740 h 205740"/>
              <a:gd name="connsiteX2" fmla="*/ 533552 w 533552"/>
              <a:gd name="connsiteY2" fmla="*/ 0 h 205740"/>
              <a:gd name="connsiteX0" fmla="*/ 0 w 533552"/>
              <a:gd name="connsiteY0" fmla="*/ 192713 h 192713"/>
              <a:gd name="connsiteX1" fmla="*/ 533552 w 533552"/>
              <a:gd name="connsiteY1" fmla="*/ 192713 h 192713"/>
              <a:gd name="connsiteX2" fmla="*/ 533552 w 533552"/>
              <a:gd name="connsiteY2" fmla="*/ 0 h 192713"/>
              <a:gd name="connsiteX0" fmla="*/ 0 w 541591"/>
              <a:gd name="connsiteY0" fmla="*/ 208345 h 208345"/>
              <a:gd name="connsiteX1" fmla="*/ 533552 w 541591"/>
              <a:gd name="connsiteY1" fmla="*/ 208345 h 208345"/>
              <a:gd name="connsiteX2" fmla="*/ 541591 w 541591"/>
              <a:gd name="connsiteY2" fmla="*/ 0 h 208345"/>
            </a:gdLst>
            <a:ahLst/>
            <a:cxnLst>
              <a:cxn ang="0">
                <a:pos x="connsiteX0" y="connsiteY0"/>
              </a:cxn>
              <a:cxn ang="0">
                <a:pos x="connsiteX1" y="connsiteY1"/>
              </a:cxn>
              <a:cxn ang="0">
                <a:pos x="connsiteX2" y="connsiteY2"/>
              </a:cxn>
            </a:cxnLst>
            <a:rect l="l" t="t" r="r" b="b"/>
            <a:pathLst>
              <a:path w="541591" h="208345">
                <a:moveTo>
                  <a:pt x="0" y="208345"/>
                </a:moveTo>
                <a:lnTo>
                  <a:pt x="533552" y="208345"/>
                </a:lnTo>
                <a:lnTo>
                  <a:pt x="541591"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2002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F4A87D-06F4-4E4D-B10F-AB538DAF0985}"/>
              </a:ext>
            </a:extLst>
          </p:cNvPr>
          <p:cNvSpPr>
            <a:spLocks noGrp="1"/>
          </p:cNvSpPr>
          <p:nvPr>
            <p:ph type="title"/>
          </p:nvPr>
        </p:nvSpPr>
        <p:spPr>
          <a:xfrm>
            <a:off x="588263" y="1317546"/>
            <a:ext cx="4652195" cy="2215991"/>
          </a:xfrm>
        </p:spPr>
        <p:txBody>
          <a:bodyPr/>
          <a:lstStyle/>
          <a:p>
            <a:r>
              <a:rPr lang="en-US" dirty="0"/>
              <a:t>Propelling your Career with Pluralsight and Microsoft Azure</a:t>
            </a:r>
          </a:p>
        </p:txBody>
      </p:sp>
      <p:sp>
        <p:nvSpPr>
          <p:cNvPr id="5" name="Text Placeholder 4">
            <a:extLst>
              <a:ext uri="{FF2B5EF4-FFF2-40B4-BE49-F238E27FC236}">
                <a16:creationId xmlns:a16="http://schemas.microsoft.com/office/drawing/2014/main" id="{DA92040B-E744-475C-91A9-736B74C4CDE1}"/>
              </a:ext>
            </a:extLst>
          </p:cNvPr>
          <p:cNvSpPr>
            <a:spLocks noGrp="1"/>
          </p:cNvSpPr>
          <p:nvPr>
            <p:ph type="body" sz="quarter" idx="12"/>
          </p:nvPr>
        </p:nvSpPr>
        <p:spPr>
          <a:xfrm>
            <a:off x="582042" y="3962400"/>
            <a:ext cx="4164583" cy="1354217"/>
          </a:xfrm>
        </p:spPr>
        <p:txBody>
          <a:bodyPr/>
          <a:lstStyle/>
          <a:p>
            <a:r>
              <a:rPr lang="en-US" dirty="0"/>
              <a:t>Michael Bender</a:t>
            </a:r>
          </a:p>
          <a:p>
            <a:r>
              <a:rPr lang="en-US" dirty="0"/>
              <a:t>Author Evangelist, Pluralsight</a:t>
            </a:r>
          </a:p>
          <a:p>
            <a:r>
              <a:rPr lang="en-US" dirty="0"/>
              <a:t>@</a:t>
            </a:r>
            <a:r>
              <a:rPr lang="en-US" dirty="0" err="1"/>
              <a:t>MichaelBender</a:t>
            </a:r>
            <a:endParaRPr lang="en-US" dirty="0"/>
          </a:p>
          <a:p>
            <a:endParaRPr lang="en-US" dirty="0"/>
          </a:p>
        </p:txBody>
      </p:sp>
    </p:spTree>
    <p:extLst>
      <p:ext uri="{BB962C8B-B14F-4D97-AF65-F5344CB8AC3E}">
        <p14:creationId xmlns:p14="http://schemas.microsoft.com/office/powerpoint/2010/main" val="335619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descr="This photo is a 'placeholder' only. Drag or drop your photo here, or click and tap the center to insert a photo. Make sure to update this alt text for your inserted photo. ">
            <a:extLst>
              <a:ext uri="{FF2B5EF4-FFF2-40B4-BE49-F238E27FC236}">
                <a16:creationId xmlns:a16="http://schemas.microsoft.com/office/drawing/2014/main" id="{134CC486-FA87-44E1-A991-243D1EC6902E}"/>
              </a:ext>
            </a:extLst>
          </p:cNvPr>
          <p:cNvSpPr>
            <a:spLocks noGrp="1"/>
          </p:cNvSpPr>
          <p:nvPr>
            <p:ph type="pic" sz="quarter" idx="11"/>
          </p:nvPr>
        </p:nvSpPr>
        <p:spPr/>
      </p:sp>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Title square photo layout</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p:txBody>
          <a:bodyPr/>
          <a:lstStyle/>
          <a:p>
            <a:r>
              <a:rPr lang="en-US" dirty="0"/>
              <a:t>Smaller text</a:t>
            </a:r>
          </a:p>
        </p:txBody>
      </p:sp>
    </p:spTree>
    <p:extLst>
      <p:ext uri="{BB962C8B-B14F-4D97-AF65-F5344CB8AC3E}">
        <p14:creationId xmlns:p14="http://schemas.microsoft.com/office/powerpoint/2010/main" val="70188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Square photo layout </a:t>
            </a:r>
          </a:p>
        </p:txBody>
      </p:sp>
      <p:sp>
        <p:nvSpPr>
          <p:cNvPr id="3" name="Picture Placeholder 2" descr="This photo is a 'placeholder' only. Drag or drop your photo here, or click and tap the center to insert a photo. Make sure to update this alt text for your inserted photo. ">
            <a:extLst>
              <a:ext uri="{FF2B5EF4-FFF2-40B4-BE49-F238E27FC236}">
                <a16:creationId xmlns:a16="http://schemas.microsoft.com/office/drawing/2014/main" id="{C0EBCFE2-8EBB-408F-8269-EBBA8A2B162A}"/>
              </a:ext>
            </a:extLst>
          </p:cNvPr>
          <p:cNvSpPr>
            <a:spLocks noGrp="1"/>
          </p:cNvSpPr>
          <p:nvPr>
            <p:ph type="pic" sz="quarter" idx="11"/>
          </p:nvPr>
        </p:nvSpPr>
        <p:spPr/>
      </p:sp>
    </p:spTree>
    <p:extLst>
      <p:ext uri="{BB962C8B-B14F-4D97-AF65-F5344CB8AC3E}">
        <p14:creationId xmlns:p14="http://schemas.microsoft.com/office/powerpoint/2010/main" val="292782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Slide palette info</a:t>
            </a:r>
          </a:p>
        </p:txBody>
      </p:sp>
      <p:sp>
        <p:nvSpPr>
          <p:cNvPr id="44" name="Text Placeholder 2"/>
          <p:cNvSpPr txBox="1">
            <a:spLocks/>
          </p:cNvSpPr>
          <p:nvPr/>
        </p:nvSpPr>
        <p:spPr>
          <a:xfrm>
            <a:off x="585216" y="1436688"/>
            <a:ext cx="9962134" cy="36933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The PowerPoint palette for this template has been built for you and is shown below. </a:t>
            </a:r>
          </a:p>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Avoid using too many colors in your presentation. </a:t>
            </a:r>
          </a:p>
        </p:txBody>
      </p:sp>
      <p:sp>
        <p:nvSpPr>
          <p:cNvPr id="37" name="TextBox 36"/>
          <p:cNvSpPr txBox="1"/>
          <p:nvPr/>
        </p:nvSpPr>
        <p:spPr>
          <a:xfrm>
            <a:off x="585216" y="2331507"/>
            <a:ext cx="6287261" cy="246221"/>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PowerPoint Theme Accent colors</a:t>
            </a:r>
          </a:p>
        </p:txBody>
      </p:sp>
      <p:sp>
        <p:nvSpPr>
          <p:cNvPr id="39" name="Text Placeholder 2"/>
          <p:cNvSpPr txBox="1">
            <a:spLocks/>
          </p:cNvSpPr>
          <p:nvPr/>
        </p:nvSpPr>
        <p:spPr>
          <a:xfrm>
            <a:off x="585216" y="4123695"/>
            <a:ext cx="3484466" cy="63094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1</a:t>
            </a:r>
            <a:r>
              <a:rPr lang="en-US" sz="1200" spc="0" dirty="0">
                <a:gradFill>
                  <a:gsLst>
                    <a:gs pos="63670">
                      <a:schemeClr val="tx1"/>
                    </a:gs>
                    <a:gs pos="40075">
                      <a:schemeClr val="tx1"/>
                    </a:gs>
                  </a:gsLst>
                  <a:lin ang="5400000" scaled="0"/>
                </a:gradFill>
                <a:latin typeface="+mn-lt"/>
                <a:cs typeface="Segoe UI Semibold" panose="020B0702040204020203" pitchFamily="34" charset="0"/>
              </a:rPr>
              <a:t> </a:t>
            </a:r>
            <a:r>
              <a:rPr lang="en-US" sz="1200" spc="0" dirty="0">
                <a:gradFill>
                  <a:gsLst>
                    <a:gs pos="63670">
                      <a:schemeClr val="tx1"/>
                    </a:gs>
                    <a:gs pos="40075">
                      <a:schemeClr val="tx1"/>
                    </a:gs>
                  </a:gsLst>
                  <a:lin ang="5400000" scaled="0"/>
                </a:gradFill>
                <a:latin typeface="+mn-lt"/>
              </a:rPr>
              <a:t>as the main accent color. </a:t>
            </a:r>
          </a:p>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2</a:t>
            </a:r>
            <a:r>
              <a:rPr lang="en-US" sz="1200" spc="0" dirty="0">
                <a:gradFill>
                  <a:gsLst>
                    <a:gs pos="63670">
                      <a:schemeClr val="tx1"/>
                    </a:gs>
                    <a:gs pos="40075">
                      <a:schemeClr val="tx1"/>
                    </a:gs>
                  </a:gsLst>
                  <a:lin ang="5400000" scaled="0"/>
                </a:gradFill>
                <a:latin typeface="+mn-lt"/>
              </a:rPr>
              <a:t> and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3</a:t>
            </a:r>
            <a:r>
              <a:rPr lang="en-US" sz="1200" spc="0" dirty="0">
                <a:gradFill>
                  <a:gsLst>
                    <a:gs pos="63670">
                      <a:schemeClr val="tx1"/>
                    </a:gs>
                    <a:gs pos="40075">
                      <a:schemeClr val="tx1"/>
                    </a:gs>
                  </a:gsLst>
                  <a:lin ang="5400000" scaled="0"/>
                </a:gradFill>
                <a:latin typeface="+mn-lt"/>
              </a:rPr>
              <a:t> only when </a:t>
            </a:r>
            <a:br>
              <a:rPr lang="en-US" sz="1200" spc="0" dirty="0">
                <a:gradFill>
                  <a:gsLst>
                    <a:gs pos="63670">
                      <a:schemeClr val="tx1"/>
                    </a:gs>
                    <a:gs pos="40075">
                      <a:schemeClr val="tx1"/>
                    </a:gs>
                  </a:gsLst>
                  <a:lin ang="5400000" scaled="0"/>
                </a:gradFill>
                <a:latin typeface="+mn-lt"/>
              </a:rPr>
            </a:br>
            <a:r>
              <a:rPr lang="en-US" sz="1200" spc="0" dirty="0">
                <a:gradFill>
                  <a:gsLst>
                    <a:gs pos="63670">
                      <a:schemeClr val="tx1"/>
                    </a:gs>
                    <a:gs pos="40075">
                      <a:schemeClr val="tx1"/>
                    </a:gs>
                  </a:gsLst>
                  <a:lin ang="5400000" scaled="0"/>
                </a:gradFill>
                <a:latin typeface="+mn-lt"/>
              </a:rPr>
              <a:t>additional colors are needed. </a:t>
            </a:r>
          </a:p>
        </p:txBody>
      </p:sp>
      <p:sp>
        <p:nvSpPr>
          <p:cNvPr id="33" name="Rectangle 32"/>
          <p:cNvSpPr/>
          <p:nvPr/>
        </p:nvSpPr>
        <p:spPr bwMode="auto">
          <a:xfrm>
            <a:off x="585216" y="2810265"/>
            <a:ext cx="1101566" cy="110112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1</a:t>
            </a:r>
          </a:p>
        </p:txBody>
      </p:sp>
      <p:sp>
        <p:nvSpPr>
          <p:cNvPr id="32" name="Rectangle 31"/>
          <p:cNvSpPr/>
          <p:nvPr/>
        </p:nvSpPr>
        <p:spPr bwMode="auto">
          <a:xfrm>
            <a:off x="1776666" y="2810265"/>
            <a:ext cx="1101566" cy="110112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2</a:t>
            </a:r>
          </a:p>
        </p:txBody>
      </p:sp>
      <p:sp>
        <p:nvSpPr>
          <p:cNvPr id="31" name="Rectangle 30"/>
          <p:cNvSpPr/>
          <p:nvPr/>
        </p:nvSpPr>
        <p:spPr bwMode="auto">
          <a:xfrm>
            <a:off x="2968116" y="2810265"/>
            <a:ext cx="1101566" cy="1101123"/>
          </a:xfrm>
          <a:prstGeom prst="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3</a:t>
            </a:r>
          </a:p>
        </p:txBody>
      </p:sp>
      <p:sp>
        <p:nvSpPr>
          <p:cNvPr id="40" name="Text Placeholder 2"/>
          <p:cNvSpPr txBox="1">
            <a:spLocks/>
          </p:cNvSpPr>
          <p:nvPr/>
        </p:nvSpPr>
        <p:spPr>
          <a:xfrm>
            <a:off x="4205004" y="4123695"/>
            <a:ext cx="2776292" cy="184666"/>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Accents 4-6 </a:t>
            </a:r>
            <a:r>
              <a:rPr lang="en-US" sz="1200" spc="0" dirty="0">
                <a:gradFill>
                  <a:gsLst>
                    <a:gs pos="63670">
                      <a:schemeClr val="tx1"/>
                    </a:gs>
                    <a:gs pos="40075">
                      <a:schemeClr val="tx1"/>
                    </a:gs>
                  </a:gsLst>
                  <a:lin ang="5400000" scaled="0"/>
                </a:gradFill>
                <a:latin typeface="+mn-lt"/>
              </a:rPr>
              <a:t>sparingly</a:t>
            </a:r>
          </a:p>
        </p:txBody>
      </p:sp>
      <p:sp>
        <p:nvSpPr>
          <p:cNvPr id="36" name="Rectangle 35"/>
          <p:cNvSpPr/>
          <p:nvPr/>
        </p:nvSpPr>
        <p:spPr bwMode="auto">
          <a:xfrm>
            <a:off x="4159568" y="3057402"/>
            <a:ext cx="854329" cy="853986"/>
          </a:xfrm>
          <a:prstGeom prst="rect">
            <a:avLst/>
          </a:prstGeom>
          <a:solidFill>
            <a:schemeClr val="accent4"/>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000000"/>
                </a:solidFill>
              </a:rPr>
              <a:t>Accent 4</a:t>
            </a:r>
          </a:p>
        </p:txBody>
      </p:sp>
      <p:sp>
        <p:nvSpPr>
          <p:cNvPr id="35" name="Rectangle 34"/>
          <p:cNvSpPr/>
          <p:nvPr/>
        </p:nvSpPr>
        <p:spPr bwMode="auto">
          <a:xfrm>
            <a:off x="5108027" y="3057402"/>
            <a:ext cx="854329" cy="853986"/>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FFFFFF"/>
                </a:solidFill>
              </a:rPr>
              <a:t>Accent 5</a:t>
            </a:r>
          </a:p>
        </p:txBody>
      </p:sp>
      <p:sp>
        <p:nvSpPr>
          <p:cNvPr id="34" name="Rectangle 33"/>
          <p:cNvSpPr/>
          <p:nvPr/>
        </p:nvSpPr>
        <p:spPr bwMode="auto">
          <a:xfrm>
            <a:off x="6049846" y="3057402"/>
            <a:ext cx="854329" cy="853986"/>
          </a:xfrm>
          <a:prstGeom prst="rect">
            <a:avLst/>
          </a:prstGeom>
          <a:solidFill>
            <a:schemeClr val="accent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FFFFFF"/>
                </a:solidFill>
              </a:rPr>
              <a:t>Accent 6</a:t>
            </a:r>
          </a:p>
        </p:txBody>
      </p:sp>
    </p:spTree>
    <p:extLst>
      <p:ext uri="{BB962C8B-B14F-4D97-AF65-F5344CB8AC3E}">
        <p14:creationId xmlns:p14="http://schemas.microsoft.com/office/powerpoint/2010/main" val="156840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1B027A59-96AF-406B-A5C9-5D24B253ED49}"/>
              </a:ext>
            </a:extLst>
          </p:cNvPr>
          <p:cNvSpPr>
            <a:spLocks noGrp="1"/>
          </p:cNvSpPr>
          <p:nvPr>
            <p:ph type="title"/>
          </p:nvPr>
        </p:nvSpPr>
        <p:spPr/>
        <p:txBody>
          <a:bodyPr/>
          <a:lstStyle/>
          <a:p>
            <a:r>
              <a:rPr lang="en-US" sz="2000" spc="0" dirty="0">
                <a:solidFill>
                  <a:schemeClr val="tx1"/>
                </a:solidFill>
              </a:rPr>
              <a:t>Ensure slide content is accessible</a:t>
            </a:r>
          </a:p>
        </p:txBody>
      </p:sp>
      <p:sp>
        <p:nvSpPr>
          <p:cNvPr id="3" name="Accessiblity definition">
            <a:extLst>
              <a:ext uri="{FF2B5EF4-FFF2-40B4-BE49-F238E27FC236}">
                <a16:creationId xmlns:a16="http://schemas.microsoft.com/office/drawing/2014/main" id="{6514054D-2F19-4667-931D-9475B9BAADA8}"/>
              </a:ext>
            </a:extLst>
          </p:cNvPr>
          <p:cNvSpPr txBox="1">
            <a:spLocks/>
          </p:cNvSpPr>
          <p:nvPr/>
        </p:nvSpPr>
        <p:spPr>
          <a:xfrm>
            <a:off x="585788" y="914400"/>
            <a:ext cx="11025188" cy="1661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200" dirty="0">
                <a:solidFill>
                  <a:schemeClr val="tx1"/>
                </a:solidFill>
              </a:rPr>
              <a:t>Take the following steps to create accessible content that everyone can consume effectively.</a:t>
            </a:r>
          </a:p>
        </p:txBody>
      </p:sp>
      <p:sp>
        <p:nvSpPr>
          <p:cNvPr id="37" name="Contrast instructions text box">
            <a:extLst>
              <a:ext uri="{FF2B5EF4-FFF2-40B4-BE49-F238E27FC236}">
                <a16:creationId xmlns:a16="http://schemas.microsoft.com/office/drawing/2014/main" id="{20DEDD7D-8FEA-4C76-9F0C-85F00716692E}"/>
              </a:ext>
            </a:extLst>
          </p:cNvPr>
          <p:cNvSpPr txBox="1">
            <a:spLocks/>
          </p:cNvSpPr>
          <p:nvPr/>
        </p:nvSpPr>
        <p:spPr>
          <a:xfrm>
            <a:off x="581978" y="1435100"/>
            <a:ext cx="1965960" cy="2009076"/>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Contrast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high contrast colors for maximum readability</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The recommended contrast ratio is at least 4.5:1</a:t>
            </a: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p:txBody>
      </p:sp>
      <p:grpSp>
        <p:nvGrpSpPr>
          <p:cNvPr id="43" name="Text contrast exmple" descr="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title="Contrast example">
            <a:extLst>
              <a:ext uri="{FF2B5EF4-FFF2-40B4-BE49-F238E27FC236}">
                <a16:creationId xmlns:a16="http://schemas.microsoft.com/office/drawing/2014/main" id="{51F1DA56-EF59-4C2A-89E8-B8D943E068CF}"/>
              </a:ext>
            </a:extLst>
          </p:cNvPr>
          <p:cNvGrpSpPr/>
          <p:nvPr/>
        </p:nvGrpSpPr>
        <p:grpSpPr>
          <a:xfrm>
            <a:off x="597535" y="2726851"/>
            <a:ext cx="1950354" cy="456751"/>
            <a:chOff x="457201" y="3851798"/>
            <a:chExt cx="2012788" cy="471372"/>
          </a:xfrm>
        </p:grpSpPr>
        <p:grpSp>
          <p:nvGrpSpPr>
            <p:cNvPr id="45" name="Group 44">
              <a:extLst>
                <a:ext uri="{FF2B5EF4-FFF2-40B4-BE49-F238E27FC236}">
                  <a16:creationId xmlns:a16="http://schemas.microsoft.com/office/drawing/2014/main" id="{2031B5EF-01D8-46BD-B3B1-9A6752F15221}"/>
                </a:ext>
              </a:extLst>
            </p:cNvPr>
            <p:cNvGrpSpPr/>
            <p:nvPr/>
          </p:nvGrpSpPr>
          <p:grpSpPr>
            <a:xfrm>
              <a:off x="457201" y="3858427"/>
              <a:ext cx="2012788" cy="464743"/>
              <a:chOff x="457201" y="3958757"/>
              <a:chExt cx="2012788" cy="464743"/>
            </a:xfrm>
          </p:grpSpPr>
          <p:sp>
            <p:nvSpPr>
              <p:cNvPr id="56" name="Gray text box example">
                <a:hlinkClick r:id="rId3"/>
                <a:extLst>
                  <a:ext uri="{FF2B5EF4-FFF2-40B4-BE49-F238E27FC236}">
                    <a16:creationId xmlns:a16="http://schemas.microsoft.com/office/drawing/2014/main" id="{4B9B8587-FB70-4375-BC95-C2649405F26E}"/>
                  </a:ext>
                </a:extLst>
              </p:cNvPr>
              <p:cNvSpPr txBox="1">
                <a:spLocks/>
              </p:cNvSpPr>
              <p:nvPr/>
            </p:nvSpPr>
            <p:spPr>
              <a:xfrm>
                <a:off x="457201" y="3958757"/>
                <a:ext cx="670929" cy="464743"/>
              </a:xfrm>
              <a:prstGeom prst="rect">
                <a:avLst/>
              </a:prstGeom>
              <a:solidFill>
                <a:srgbClr val="F2F2F2"/>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Text</a:t>
                </a:r>
              </a:p>
            </p:txBody>
          </p:sp>
          <p:sp>
            <p:nvSpPr>
              <p:cNvPr id="55" name="Blue text box example">
                <a:hlinkClick r:id="rId3"/>
                <a:extLst>
                  <a:ext uri="{FF2B5EF4-FFF2-40B4-BE49-F238E27FC236}">
                    <a16:creationId xmlns:a16="http://schemas.microsoft.com/office/drawing/2014/main" id="{9637CBF9-D9B6-44F7-A02A-2DFED82AA0FB}"/>
                  </a:ext>
                </a:extLst>
              </p:cNvPr>
              <p:cNvSpPr txBox="1">
                <a:spLocks/>
              </p:cNvSpPr>
              <p:nvPr/>
            </p:nvSpPr>
            <p:spPr>
              <a:xfrm>
                <a:off x="1128130" y="3958757"/>
                <a:ext cx="670929" cy="464743"/>
              </a:xfrm>
              <a:prstGeom prst="rect">
                <a:avLst/>
              </a:prstGeom>
              <a:solidFill>
                <a:srgbClr val="0078D4"/>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Text</a:t>
                </a:r>
              </a:p>
            </p:txBody>
          </p:sp>
          <p:sp>
            <p:nvSpPr>
              <p:cNvPr id="50" name="Light blue text box example">
                <a:hlinkClick r:id="rId3"/>
                <a:extLst>
                  <a:ext uri="{FF2B5EF4-FFF2-40B4-BE49-F238E27FC236}">
                    <a16:creationId xmlns:a16="http://schemas.microsoft.com/office/drawing/2014/main" id="{F6CD5CE6-A162-4D1A-8A21-4B39A7C9A976}"/>
                  </a:ext>
                </a:extLst>
              </p:cNvPr>
              <p:cNvSpPr txBox="1">
                <a:spLocks/>
              </p:cNvSpPr>
              <p:nvPr/>
            </p:nvSpPr>
            <p:spPr>
              <a:xfrm>
                <a:off x="1799060" y="3958757"/>
                <a:ext cx="670929" cy="464743"/>
              </a:xfrm>
              <a:prstGeom prst="rect">
                <a:avLst/>
              </a:prstGeom>
              <a:solidFill>
                <a:srgbClr val="50E6FF"/>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Text</a:t>
                </a:r>
              </a:p>
            </p:txBody>
          </p:sp>
        </p:grpSp>
        <p:cxnSp>
          <p:nvCxnSpPr>
            <p:cNvPr id="46" name="Red slash">
              <a:extLst>
                <a:ext uri="{FF2B5EF4-FFF2-40B4-BE49-F238E27FC236}">
                  <a16:creationId xmlns:a16="http://schemas.microsoft.com/office/drawing/2014/main" id="{0399D388-0591-4D97-AE43-748A78D0F467}"/>
                </a:ext>
              </a:extLst>
            </p:cNvPr>
            <p:cNvCxnSpPr/>
            <p:nvPr/>
          </p:nvCxnSpPr>
          <p:spPr>
            <a:xfrm flipH="1">
              <a:off x="1799059" y="3851798"/>
              <a:ext cx="670930" cy="465022"/>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 name="Contrast instructions text box">
            <a:extLst>
              <a:ext uri="{FF2B5EF4-FFF2-40B4-BE49-F238E27FC236}">
                <a16:creationId xmlns:a16="http://schemas.microsoft.com/office/drawing/2014/main" id="{2F4B2438-A3DB-41FC-8A90-FEBAB7AD5691}"/>
              </a:ext>
            </a:extLst>
          </p:cNvPr>
          <p:cNvSpPr txBox="1">
            <a:spLocks/>
          </p:cNvSpPr>
          <p:nvPr/>
        </p:nvSpPr>
        <p:spPr>
          <a:xfrm>
            <a:off x="581978" y="3480862"/>
            <a:ext cx="1965960" cy="76944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Color Contrast Analyzer</a:t>
            </a:r>
          </a:p>
          <a:p>
            <a:pPr marL="0" indent="0" defTabSz="903827">
              <a:lnSpc>
                <a:spcPct val="11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Download this tool to determine the legibility of text and the contrast of visual elements</a:t>
            </a:r>
          </a:p>
        </p:txBody>
      </p:sp>
      <p:grpSp>
        <p:nvGrpSpPr>
          <p:cNvPr id="57" name="Download Button" descr="A blue block with the download symbol and text that reads &quot;Download&quot;. This is object has a link to http://www.paciellogroup.com/resources/contrastAnalyser" title="Color Contrast Analyzer link">
            <a:extLst>
              <a:ext uri="{FF2B5EF4-FFF2-40B4-BE49-F238E27FC236}">
                <a16:creationId xmlns:a16="http://schemas.microsoft.com/office/drawing/2014/main" id="{5DB1FF77-B404-417B-83F7-3CF7D11966A9}"/>
              </a:ext>
            </a:extLst>
          </p:cNvPr>
          <p:cNvGrpSpPr/>
          <p:nvPr/>
        </p:nvGrpSpPr>
        <p:grpSpPr>
          <a:xfrm>
            <a:off x="597535" y="4340436"/>
            <a:ext cx="1950402" cy="450327"/>
            <a:chOff x="490358" y="4875348"/>
            <a:chExt cx="2144219" cy="464743"/>
          </a:xfrm>
        </p:grpSpPr>
        <p:sp>
          <p:nvSpPr>
            <p:cNvPr id="58" name="Download label">
              <a:hlinkClick r:id="rId3"/>
              <a:extLst>
                <a:ext uri="{FF2B5EF4-FFF2-40B4-BE49-F238E27FC236}">
                  <a16:creationId xmlns:a16="http://schemas.microsoft.com/office/drawing/2014/main" id="{3815550E-8A48-41BD-A79B-0954654B269F}"/>
                </a:ext>
              </a:extLst>
            </p:cNvPr>
            <p:cNvSpPr txBox="1">
              <a:spLocks/>
            </p:cNvSpPr>
            <p:nvPr/>
          </p:nvSpPr>
          <p:spPr>
            <a:xfrm>
              <a:off x="490358" y="4875348"/>
              <a:ext cx="2144219" cy="464743"/>
            </a:xfrm>
            <a:prstGeom prst="rect">
              <a:avLst/>
            </a:prstGeom>
            <a:solidFill>
              <a:srgbClr val="0078D4"/>
            </a:solidFill>
          </p:spPr>
          <p:txBody>
            <a:bodyPr wrap="square" lIns="141766" tIns="141766" rIns="141766"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Download</a:t>
              </a:r>
            </a:p>
          </p:txBody>
        </p:sp>
        <p:sp>
          <p:nvSpPr>
            <p:cNvPr id="59" name="Download button">
              <a:extLst>
                <a:ext uri="{FF2B5EF4-FFF2-40B4-BE49-F238E27FC236}">
                  <a16:creationId xmlns:a16="http://schemas.microsoft.com/office/drawing/2014/main" id="{D9423BB1-426F-43D9-8EFE-F86CBCF6E146}"/>
                </a:ext>
              </a:extLst>
            </p:cNvPr>
            <p:cNvSpPr>
              <a:spLocks noChangeAspect="1" noEditPoints="1"/>
            </p:cNvSpPr>
            <p:nvPr/>
          </p:nvSpPr>
          <p:spPr bwMode="auto">
            <a:xfrm>
              <a:off x="950966" y="5020486"/>
              <a:ext cx="93930" cy="161766"/>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flat">
              <a:solidFill>
                <a:srgbClr val="FFFFFF"/>
              </a:solidFill>
              <a:prstDash val="solid"/>
              <a:miter lim="800000"/>
              <a:headEnd/>
              <a:tailEnd/>
            </a:ln>
          </p:spPr>
          <p:txBody>
            <a:bodyPr vert="horz" wrap="square" lIns="88604" tIns="44302" rIns="88604" bIns="44302" numCol="1" anchor="t" anchorCtr="0" compatLnSpc="1">
              <a:prstTxWarp prst="textNoShape">
                <a:avLst/>
              </a:prstTxWarp>
            </a:bodyPr>
            <a:lstStyle/>
            <a:p>
              <a:pPr defTabSz="886022"/>
              <a:endParaRPr lang="en-US" sz="872" dirty="0">
                <a:gradFill>
                  <a:gsLst>
                    <a:gs pos="15356">
                      <a:srgbClr val="1A1A1A"/>
                    </a:gs>
                    <a:gs pos="56000">
                      <a:srgbClr val="1A1A1A"/>
                    </a:gs>
                  </a:gsLst>
                  <a:lin ang="5400000" scaled="0"/>
                </a:gradFill>
                <a:latin typeface="Segoe UI" panose="020B0502040204020203" pitchFamily="34" charset="0"/>
              </a:endParaRPr>
            </a:p>
          </p:txBody>
        </p:sp>
      </p:grpSp>
      <p:sp>
        <p:nvSpPr>
          <p:cNvPr id="60" name="Shape &amp; color instruciton text box">
            <a:extLst>
              <a:ext uri="{FF2B5EF4-FFF2-40B4-BE49-F238E27FC236}">
                <a16:creationId xmlns:a16="http://schemas.microsoft.com/office/drawing/2014/main" id="{C2360DC8-3A46-4137-A4F2-FDA24265CA9D}"/>
              </a:ext>
            </a:extLst>
          </p:cNvPr>
          <p:cNvSpPr txBox="1">
            <a:spLocks/>
          </p:cNvSpPr>
          <p:nvPr/>
        </p:nvSpPr>
        <p:spPr>
          <a:xfrm>
            <a:off x="2843458" y="1435100"/>
            <a:ext cx="1965960" cy="1717714"/>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Shape and color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different shapes with a legend to indicate statuses to accommodate for color blindness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buNone/>
              <a:defRPr/>
            </a:pPr>
            <a:endParaRPr lang="en-US" sz="1163" dirty="0">
              <a:gradFill>
                <a:gsLst>
                  <a:gs pos="15356">
                    <a:srgbClr val="1A1A1A"/>
                  </a:gs>
                  <a:gs pos="56000">
                    <a:srgbClr val="1A1A1A"/>
                  </a:gs>
                </a:gsLst>
                <a:lin ang="5400000" scaled="0"/>
              </a:gradFill>
              <a:latin typeface="Segoe UI" panose="020B0502040204020203" pitchFamily="34" charset="0"/>
            </a:endParaRPr>
          </a:p>
        </p:txBody>
      </p:sp>
      <p:grpSp>
        <p:nvGrpSpPr>
          <p:cNvPr id="61" name="Shape usage example" descr="Demonstration of using both shape and color to identify different entities. &#10;&#10;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a:extLst>
              <a:ext uri="{FF2B5EF4-FFF2-40B4-BE49-F238E27FC236}">
                <a16:creationId xmlns:a16="http://schemas.microsoft.com/office/drawing/2014/main" id="{3870E2D4-BB05-4292-8B2C-684463A840EA}"/>
              </a:ext>
            </a:extLst>
          </p:cNvPr>
          <p:cNvGrpSpPr/>
          <p:nvPr/>
        </p:nvGrpSpPr>
        <p:grpSpPr>
          <a:xfrm>
            <a:off x="2835881" y="3026393"/>
            <a:ext cx="1969570" cy="1878339"/>
            <a:chOff x="2835115" y="4084309"/>
            <a:chExt cx="2012787" cy="1919555"/>
          </a:xfrm>
        </p:grpSpPr>
        <p:sp>
          <p:nvSpPr>
            <p:cNvPr id="62" name="Background and text">
              <a:hlinkClick r:id="rId3"/>
              <a:extLst>
                <a:ext uri="{FF2B5EF4-FFF2-40B4-BE49-F238E27FC236}">
                  <a16:creationId xmlns:a16="http://schemas.microsoft.com/office/drawing/2014/main" id="{6A4B7AA5-AB2E-45C8-9D8A-BDE9E243F04F}"/>
                </a:ext>
              </a:extLst>
            </p:cNvPr>
            <p:cNvSpPr txBox="1">
              <a:spLocks/>
            </p:cNvSpPr>
            <p:nvPr/>
          </p:nvSpPr>
          <p:spPr>
            <a:xfrm>
              <a:off x="2835115" y="4084309"/>
              <a:ext cx="2012787" cy="1919555"/>
            </a:xfrm>
            <a:prstGeom prst="rect">
              <a:avLst/>
            </a:prstGeom>
            <a:solidFill>
              <a:srgbClr val="FFFFFF"/>
            </a:solidFill>
            <a:ln>
              <a:solidFill>
                <a:schemeClr val="tx1"/>
              </a:solidFill>
            </a:ln>
          </p:spPr>
          <p:txBody>
            <a:bodyPr wrap="square" lIns="177207" tIns="141766" rIns="177207" bIns="141766"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1</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2</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3</a:t>
              </a:r>
            </a:p>
          </p:txBody>
        </p:sp>
        <p:grpSp>
          <p:nvGrpSpPr>
            <p:cNvPr id="63" name="Group 62">
              <a:extLst>
                <a:ext uri="{FF2B5EF4-FFF2-40B4-BE49-F238E27FC236}">
                  <a16:creationId xmlns:a16="http://schemas.microsoft.com/office/drawing/2014/main" id="{44044DA5-FA1B-4F48-9EAA-783D9941E3F6}"/>
                </a:ext>
              </a:extLst>
            </p:cNvPr>
            <p:cNvGrpSpPr/>
            <p:nvPr/>
          </p:nvGrpSpPr>
          <p:grpSpPr>
            <a:xfrm>
              <a:off x="3016089" y="4633595"/>
              <a:ext cx="1603535" cy="830385"/>
              <a:chOff x="3016090" y="4740275"/>
              <a:chExt cx="1578136" cy="830385"/>
            </a:xfrm>
          </p:grpSpPr>
          <p:cxnSp>
            <p:nvCxnSpPr>
              <p:cNvPr id="75" name="Top horizontal seperator">
                <a:extLst>
                  <a:ext uri="{FF2B5EF4-FFF2-40B4-BE49-F238E27FC236}">
                    <a16:creationId xmlns:a16="http://schemas.microsoft.com/office/drawing/2014/main" id="{AEA6491A-6412-48D9-9472-A6770D45F5C2}"/>
                  </a:ext>
                  <a:ext uri="{C183D7F6-B498-43B3-948B-1728B52AA6E4}">
                    <adec:decorative xmlns:adec="http://schemas.microsoft.com/office/drawing/2017/decorative" val="1"/>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Middle horizontal seperator">
                <a:extLst>
                  <a:ext uri="{FF2B5EF4-FFF2-40B4-BE49-F238E27FC236}">
                    <a16:creationId xmlns:a16="http://schemas.microsoft.com/office/drawing/2014/main" id="{4DC437DA-FE75-4947-B72F-FAA661F5E200}"/>
                  </a:ext>
                  <a:ext uri="{C183D7F6-B498-43B3-948B-1728B52AA6E4}">
                    <adec:decorative xmlns:adec="http://schemas.microsoft.com/office/drawing/2017/decorative" val="1"/>
                  </a:ext>
                </a:extLst>
              </p:cNvPr>
              <p:cNvCxnSpPr>
                <a:cxnSpLocks/>
              </p:cNvCxnSpPr>
              <p:nvPr/>
            </p:nvCxnSpPr>
            <p:spPr>
              <a:xfrm>
                <a:off x="3016090" y="515546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Bottom horizontal seperator">
                <a:extLst>
                  <a:ext uri="{FF2B5EF4-FFF2-40B4-BE49-F238E27FC236}">
                    <a16:creationId xmlns:a16="http://schemas.microsoft.com/office/drawing/2014/main" id="{8DE5CF51-EC88-4552-AD5F-23FB8B8AA45E}"/>
                  </a:ext>
                  <a:ext uri="{C183D7F6-B498-43B3-948B-1728B52AA6E4}">
                    <adec:decorative xmlns:adec="http://schemas.microsoft.com/office/drawing/2017/decorative" val="1"/>
                  </a:ext>
                </a:extLst>
              </p:cNvPr>
              <p:cNvCxnSpPr>
                <a:cxnSpLocks/>
              </p:cNvCxnSpPr>
              <p:nvPr/>
            </p:nvCxnSpPr>
            <p:spPr>
              <a:xfrm>
                <a:off x="3016090" y="5570660"/>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Example green circle">
              <a:extLst>
                <a:ext uri="{FF2B5EF4-FFF2-40B4-BE49-F238E27FC236}">
                  <a16:creationId xmlns:a16="http://schemas.microsoft.com/office/drawing/2014/main" id="{5CB610F4-9E39-4351-9E1D-639078FFA23D}"/>
                </a:ext>
              </a:extLst>
            </p:cNvPr>
            <p:cNvSpPr/>
            <p:nvPr/>
          </p:nvSpPr>
          <p:spPr bwMode="auto">
            <a:xfrm>
              <a:off x="4363877" y="4379595"/>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1" name="Example blue triangle">
              <a:extLst>
                <a:ext uri="{FF2B5EF4-FFF2-40B4-BE49-F238E27FC236}">
                  <a16:creationId xmlns:a16="http://schemas.microsoft.com/office/drawing/2014/main" id="{EFD9DC73-1A5E-4EF5-A699-3B02680761FA}"/>
                </a:ext>
              </a:extLst>
            </p:cNvPr>
            <p:cNvSpPr/>
            <p:nvPr/>
          </p:nvSpPr>
          <p:spPr bwMode="auto">
            <a:xfrm>
              <a:off x="4363877" y="478554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0" name="Example red X">
              <a:extLst>
                <a:ext uri="{FF2B5EF4-FFF2-40B4-BE49-F238E27FC236}">
                  <a16:creationId xmlns:a16="http://schemas.microsoft.com/office/drawing/2014/main" id="{3E1E1946-154C-47E3-86A8-1553499C78A8}"/>
                </a:ext>
              </a:extLst>
            </p:cNvPr>
            <p:cNvSpPr/>
            <p:nvPr/>
          </p:nvSpPr>
          <p:spPr bwMode="auto">
            <a:xfrm rot="2700000">
              <a:off x="4363877" y="5200740"/>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9" name="Legend green circle">
              <a:extLst>
                <a:ext uri="{FF2B5EF4-FFF2-40B4-BE49-F238E27FC236}">
                  <a16:creationId xmlns:a16="http://schemas.microsoft.com/office/drawing/2014/main" id="{457BB82C-CE20-4597-88E3-60F2DAF3D41E}"/>
                </a:ext>
              </a:extLst>
            </p:cNvPr>
            <p:cNvSpPr/>
            <p:nvPr/>
          </p:nvSpPr>
          <p:spPr bwMode="auto">
            <a:xfrm>
              <a:off x="3025614" y="5661498"/>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8" name="Legend green circle label">
              <a:extLst>
                <a:ext uri="{FF2B5EF4-FFF2-40B4-BE49-F238E27FC236}">
                  <a16:creationId xmlns:a16="http://schemas.microsoft.com/office/drawing/2014/main" id="{53BDBD52-F752-4F48-9135-3E49279B23BC}"/>
                </a:ext>
              </a:extLst>
            </p:cNvPr>
            <p:cNvSpPr txBox="1">
              <a:spLocks/>
            </p:cNvSpPr>
            <p:nvPr/>
          </p:nvSpPr>
          <p:spPr>
            <a:xfrm>
              <a:off x="3025614"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C1</a:t>
              </a:r>
            </a:p>
          </p:txBody>
        </p:sp>
        <p:sp>
          <p:nvSpPr>
            <p:cNvPr id="67" name="Legend blue triangle">
              <a:extLst>
                <a:ext uri="{FF2B5EF4-FFF2-40B4-BE49-F238E27FC236}">
                  <a16:creationId xmlns:a16="http://schemas.microsoft.com/office/drawing/2014/main" id="{DFF4A861-C7D3-44A7-AAE6-AC402265A3A4}"/>
                </a:ext>
              </a:extLst>
            </p:cNvPr>
            <p:cNvSpPr/>
            <p:nvPr/>
          </p:nvSpPr>
          <p:spPr bwMode="auto">
            <a:xfrm>
              <a:off x="3645474" y="566149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6" name="Legend blue triangle label">
              <a:extLst>
                <a:ext uri="{FF2B5EF4-FFF2-40B4-BE49-F238E27FC236}">
                  <a16:creationId xmlns:a16="http://schemas.microsoft.com/office/drawing/2014/main" id="{6225911D-5A72-47CA-98E8-0D988191A3B6}"/>
                </a:ext>
              </a:extLst>
            </p:cNvPr>
            <p:cNvSpPr txBox="1">
              <a:spLocks/>
            </p:cNvSpPr>
            <p:nvPr/>
          </p:nvSpPr>
          <p:spPr>
            <a:xfrm>
              <a:off x="3638569"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C2</a:t>
              </a:r>
            </a:p>
          </p:txBody>
        </p:sp>
        <p:sp>
          <p:nvSpPr>
            <p:cNvPr id="65" name="Legend red X">
              <a:extLst>
                <a:ext uri="{FF2B5EF4-FFF2-40B4-BE49-F238E27FC236}">
                  <a16:creationId xmlns:a16="http://schemas.microsoft.com/office/drawing/2014/main" id="{7CF09216-6727-4F12-A814-68F2639285D4}"/>
                </a:ext>
              </a:extLst>
            </p:cNvPr>
            <p:cNvSpPr/>
            <p:nvPr/>
          </p:nvSpPr>
          <p:spPr bwMode="auto">
            <a:xfrm rot="2700000">
              <a:off x="4276563" y="5661498"/>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4" name="Legend red X label">
              <a:extLst>
                <a:ext uri="{FF2B5EF4-FFF2-40B4-BE49-F238E27FC236}">
                  <a16:creationId xmlns:a16="http://schemas.microsoft.com/office/drawing/2014/main" id="{0EE6D2B5-5EDE-47FF-BD37-3CD823588424}"/>
                </a:ext>
              </a:extLst>
            </p:cNvPr>
            <p:cNvSpPr txBox="1">
              <a:spLocks/>
            </p:cNvSpPr>
            <p:nvPr/>
          </p:nvSpPr>
          <p:spPr>
            <a:xfrm>
              <a:off x="4287555" y="5490006"/>
              <a:ext cx="560347"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C3</a:t>
              </a:r>
            </a:p>
          </p:txBody>
        </p:sp>
      </p:grpSp>
      <p:sp>
        <p:nvSpPr>
          <p:cNvPr id="76" name="Alt Text instruction text box">
            <a:extLst>
              <a:ext uri="{FF2B5EF4-FFF2-40B4-BE49-F238E27FC236}">
                <a16:creationId xmlns:a16="http://schemas.microsoft.com/office/drawing/2014/main" id="{025BF72B-ABAB-457D-8CA8-6EB737BCD263}"/>
              </a:ext>
              <a:ext uri="{C183D7F6-B498-43B3-948B-1728B52AA6E4}">
                <adec:decorative xmlns:adec="http://schemas.microsoft.com/office/drawing/2017/decorative" val="0"/>
              </a:ext>
            </a:extLst>
          </p:cNvPr>
          <p:cNvSpPr txBox="1">
            <a:spLocks/>
          </p:cNvSpPr>
          <p:nvPr/>
        </p:nvSpPr>
        <p:spPr>
          <a:xfrm>
            <a:off x="5115917"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Alt text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Alt text helps people with screen readers understand the content of slides</a:t>
            </a:r>
          </a:p>
          <a:p>
            <a:pPr marL="0" indent="0" defTabSz="903827">
              <a:lnSpc>
                <a:spcPct val="100000"/>
              </a:lnSpc>
              <a:spcBef>
                <a:spcPts val="291"/>
              </a:spcBef>
              <a:buNone/>
              <a:defRPr/>
            </a:pPr>
            <a:r>
              <a:rPr lang="en-US" sz="1200" dirty="0">
                <a:solidFill>
                  <a:schemeClr val="tx1"/>
                </a:solidFill>
                <a:latin typeface="Segoe UI" panose="020B0502040204020203" pitchFamily="34" charset="0"/>
                <a:cs typeface="Segoe UI" panose="020B0502040204020203" pitchFamily="34" charset="0"/>
              </a:rPr>
              <a:t>You should create alternative text for shapes, pictures, charts, tables, SmartArt graphics, or other objects</a:t>
            </a:r>
            <a:endParaRPr lang="en-US" sz="1200" b="1" dirty="0">
              <a:solidFill>
                <a:schemeClr val="tx1"/>
              </a:solidFill>
              <a:latin typeface="Segoe UI" panose="020B0502040204020203" pitchFamily="34" charset="0"/>
              <a:cs typeface="Segoe UI" panose="020B0502040204020203" pitchFamily="34" charset="0"/>
            </a:endParaRP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Right click on item</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Select </a:t>
            </a:r>
            <a:r>
              <a:rPr lang="en-US" sz="1000" dirty="0">
                <a:solidFill>
                  <a:schemeClr val="tx1"/>
                </a:solidFill>
                <a:latin typeface="Segoe UI Semibold" panose="020B0702040204020203" pitchFamily="34" charset="0"/>
                <a:cs typeface="Segoe UI Semibold" panose="020B0702040204020203" pitchFamily="34" charset="0"/>
              </a:rPr>
              <a:t>Edit Alt Text</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Enter a </a:t>
            </a:r>
            <a:r>
              <a:rPr lang="en-US" sz="1000" dirty="0">
                <a:solidFill>
                  <a:schemeClr val="tx1"/>
                </a:solidFill>
                <a:latin typeface="Segoe UI Semibold" panose="020B0702040204020203" pitchFamily="34" charset="0"/>
                <a:cs typeface="Segoe UI Semibold" panose="020B0702040204020203" pitchFamily="34" charset="0"/>
              </a:rPr>
              <a:t>Description</a:t>
            </a:r>
            <a:r>
              <a:rPr lang="en-US" sz="1000" dirty="0">
                <a:solidFill>
                  <a:schemeClr val="tx1"/>
                </a:solidFill>
                <a:latin typeface="Segoe UI" panose="020B0502040204020203" pitchFamily="34" charset="0"/>
                <a:cs typeface="Segoe UI" panose="020B0502040204020203" pitchFamily="34" charset="0"/>
              </a:rPr>
              <a:t>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an object is meant to add visual styling and doesn’t contain meaning (</a:t>
            </a:r>
            <a:r>
              <a:rPr lang="en-US" sz="1000" i="1" dirty="0">
                <a:solidFill>
                  <a:schemeClr val="tx1"/>
                </a:solidFill>
                <a:latin typeface="Segoe UI" panose="020B0502040204020203" pitchFamily="34" charset="0"/>
                <a:cs typeface="Segoe UI" panose="020B0502040204020203" pitchFamily="34" charset="0"/>
              </a:rPr>
              <a:t>e.g. </a:t>
            </a:r>
            <a:r>
              <a:rPr lang="en-US" sz="1000" dirty="0">
                <a:solidFill>
                  <a:schemeClr val="tx1"/>
                </a:solidFill>
                <a:latin typeface="Segoe UI" panose="020B0502040204020203" pitchFamily="34" charset="0"/>
                <a:cs typeface="Segoe UI" panose="020B0502040204020203" pitchFamily="34" charset="0"/>
              </a:rPr>
              <a:t>stylistic borders), do not add alt text and instead check </a:t>
            </a:r>
            <a:r>
              <a:rPr lang="en-US" sz="1000" dirty="0">
                <a:solidFill>
                  <a:schemeClr val="tx1"/>
                </a:solidFill>
                <a:latin typeface="Segoe UI Semibold" panose="020B0702040204020203" pitchFamily="34" charset="0"/>
                <a:cs typeface="Segoe UI Semibold" panose="020B0702040204020203" pitchFamily="34" charset="0"/>
              </a:rPr>
              <a:t>Mark as decorative</a:t>
            </a:r>
          </a:p>
        </p:txBody>
      </p:sp>
      <p:sp>
        <p:nvSpPr>
          <p:cNvPr id="77" name="Slide layouts text box">
            <a:extLst>
              <a:ext uri="{FF2B5EF4-FFF2-40B4-BE49-F238E27FC236}">
                <a16:creationId xmlns:a16="http://schemas.microsoft.com/office/drawing/2014/main" id="{5F8C91B6-75EF-4AEA-A867-5311E5777535}"/>
              </a:ext>
            </a:extLst>
          </p:cNvPr>
          <p:cNvSpPr txBox="1">
            <a:spLocks/>
          </p:cNvSpPr>
          <p:nvPr/>
        </p:nvSpPr>
        <p:spPr>
          <a:xfrm>
            <a:off x="7377113" y="1435100"/>
            <a:ext cx="1965960" cy="234936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Slide layouts</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Using a built-in slide layout that matches your content ensures a hierarchical reading order of text blocks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 new slide will have a title, rather than starting with a blank layout and adding a text block for the title, choose one of the built-in layouts with a title placeholder</a:t>
            </a:r>
          </a:p>
        </p:txBody>
      </p:sp>
      <p:pic>
        <p:nvPicPr>
          <p:cNvPr id="4" name="Title only layout" descr="Title only layout">
            <a:extLst>
              <a:ext uri="{FF2B5EF4-FFF2-40B4-BE49-F238E27FC236}">
                <a16:creationId xmlns:a16="http://schemas.microsoft.com/office/drawing/2014/main" id="{E97A695E-63F5-4C68-816E-58CCA5FF3002}"/>
              </a:ext>
            </a:extLst>
          </p:cNvPr>
          <p:cNvPicPr>
            <a:picLocks noChangeAspect="1"/>
          </p:cNvPicPr>
          <p:nvPr/>
        </p:nvPicPr>
        <p:blipFill rotWithShape="1">
          <a:blip r:embed="rId4"/>
          <a:srcRect b="9687"/>
          <a:stretch/>
        </p:blipFill>
        <p:spPr>
          <a:xfrm>
            <a:off x="7380756" y="3908221"/>
            <a:ext cx="1965960" cy="996512"/>
          </a:xfrm>
          <a:prstGeom prst="rect">
            <a:avLst/>
          </a:prstGeom>
          <a:ln>
            <a:solidFill>
              <a:schemeClr val="tx1"/>
            </a:solidFill>
          </a:ln>
        </p:spPr>
      </p:pic>
      <p:sp>
        <p:nvSpPr>
          <p:cNvPr id="78" name="Reading order text box">
            <a:extLst>
              <a:ext uri="{FF2B5EF4-FFF2-40B4-BE49-F238E27FC236}">
                <a16:creationId xmlns:a16="http://schemas.microsoft.com/office/drawing/2014/main" id="{9F406E1D-7257-4083-BB72-5A97505EB9C4}"/>
              </a:ext>
            </a:extLst>
          </p:cNvPr>
          <p:cNvSpPr txBox="1">
            <a:spLocks/>
          </p:cNvSpPr>
          <p:nvPr/>
        </p:nvSpPr>
        <p:spPr>
          <a:xfrm>
            <a:off x="9650469"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Reading order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Screen readers describe content on the screen in the order it was created</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To ensure your content is read back in the order you prefer, arrange your objects in the Selection Pane appropriately. Objects on the bottom of the selection pane are read first</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the </a:t>
            </a:r>
            <a:r>
              <a:rPr lang="en-US" sz="1000" dirty="0">
                <a:solidFill>
                  <a:schemeClr val="tx1"/>
                </a:solidFill>
                <a:latin typeface="Segoe UI Semibold" panose="020B0702040204020203" pitchFamily="34" charset="0"/>
                <a:cs typeface="Segoe UI Semibold" panose="020B0702040204020203" pitchFamily="34" charset="0"/>
              </a:rPr>
              <a:t>Home</a:t>
            </a:r>
            <a:r>
              <a:rPr lang="en-US" sz="1000" dirty="0">
                <a:solidFill>
                  <a:schemeClr val="tx1"/>
                </a:solidFill>
                <a:latin typeface="Segoe UI" panose="020B0502040204020203" pitchFamily="34" charset="0"/>
                <a:cs typeface="Segoe UI" panose="020B0502040204020203" pitchFamily="34" charset="0"/>
              </a:rPr>
              <a:t> tab</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In the </a:t>
            </a:r>
            <a:r>
              <a:rPr lang="en-US" sz="1000" dirty="0">
                <a:solidFill>
                  <a:schemeClr val="tx1"/>
                </a:solidFill>
                <a:latin typeface="Segoe UI Semibold" panose="020B0702040204020203" pitchFamily="34" charset="0"/>
                <a:cs typeface="Segoe UI Semibold" panose="020B0702040204020203" pitchFamily="34" charset="0"/>
              </a:rPr>
              <a:t>Drawing</a:t>
            </a:r>
            <a:r>
              <a:rPr lang="en-US" sz="1000" dirty="0">
                <a:solidFill>
                  <a:schemeClr val="tx1"/>
                </a:solidFill>
                <a:latin typeface="Segoe UI" panose="020B0502040204020203" pitchFamily="34" charset="0"/>
                <a:cs typeface="Segoe UI" panose="020B0502040204020203" pitchFamily="34" charset="0"/>
              </a:rPr>
              <a:t> group, select the </a:t>
            </a:r>
            <a:r>
              <a:rPr lang="en-US" sz="1000" dirty="0">
                <a:solidFill>
                  <a:schemeClr val="tx1"/>
                </a:solidFill>
                <a:latin typeface="Segoe UI Semibold" panose="020B0702040204020203" pitchFamily="34" charset="0"/>
                <a:cs typeface="Segoe UI Semibold" panose="020B0702040204020203" pitchFamily="34" charset="0"/>
              </a:rPr>
              <a:t>Arrange</a:t>
            </a:r>
            <a:r>
              <a:rPr lang="en-US" sz="1000" dirty="0">
                <a:solidFill>
                  <a:schemeClr val="tx1"/>
                </a:solidFill>
                <a:latin typeface="Segoe UI" panose="020B0502040204020203" pitchFamily="34" charset="0"/>
                <a:cs typeface="Segoe UI" panose="020B0502040204020203" pitchFamily="34" charset="0"/>
              </a:rPr>
              <a:t> drop-down menu</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a:t>
            </a:r>
            <a:r>
              <a:rPr lang="en-US" sz="1000" dirty="0">
                <a:solidFill>
                  <a:schemeClr val="tx1"/>
                </a:solidFill>
                <a:latin typeface="Segoe UI Semibold" panose="020B0702040204020203" pitchFamily="34" charset="0"/>
                <a:cs typeface="Segoe UI Semibold" panose="020B0702040204020203" pitchFamily="34" charset="0"/>
              </a:rPr>
              <a:t>Selection Pane…</a:t>
            </a:r>
          </a:p>
          <a:p>
            <a:pPr marL="0" indent="0" defTabSz="903827">
              <a:lnSpc>
                <a:spcPct val="100000"/>
              </a:lnSpc>
              <a:buNone/>
              <a:defRPr/>
            </a:pPr>
            <a:endParaRPr lang="en-US" sz="1163" dirty="0">
              <a:solidFill>
                <a:schemeClr val="tx1"/>
              </a:solidFill>
              <a:latin typeface="Segoe UI" panose="020B0502040204020203" pitchFamily="34" charset="0"/>
            </a:endParaRPr>
          </a:p>
        </p:txBody>
      </p:sp>
      <p:sp>
        <p:nvSpPr>
          <p:cNvPr id="36" name="TextBox 35">
            <a:extLst>
              <a:ext uri="{FF2B5EF4-FFF2-40B4-BE49-F238E27FC236}">
                <a16:creationId xmlns:a16="http://schemas.microsoft.com/office/drawing/2014/main" id="{7B9BDECC-D62F-449D-AA5A-A5F28D0E2BCC}"/>
              </a:ext>
            </a:extLst>
          </p:cNvPr>
          <p:cNvSpPr txBox="1"/>
          <p:nvPr/>
        </p:nvSpPr>
        <p:spPr>
          <a:xfrm>
            <a:off x="597535" y="5232468"/>
            <a:ext cx="11013441" cy="1133644"/>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Additional tips</a:t>
            </a:r>
          </a:p>
          <a:p>
            <a:pPr defTabSz="886022">
              <a:spcBef>
                <a:spcPts val="775"/>
              </a:spcBef>
              <a:buSzPct val="90000"/>
              <a:defRPr/>
            </a:pPr>
            <a:r>
              <a:rPr lang="en-US" sz="1200" dirty="0">
                <a:cs typeface="Segoe UI Semibold" panose="020B0702040204020203" pitchFamily="34" charset="0"/>
              </a:rPr>
              <a:t>Be sure to run the </a:t>
            </a:r>
            <a:r>
              <a:rPr lang="en-US" sz="1200" b="1" dirty="0">
                <a:cs typeface="Segoe UI Semibold" panose="020B0702040204020203" pitchFamily="34" charset="0"/>
              </a:rPr>
              <a:t>Accessibility Checker</a:t>
            </a:r>
            <a:r>
              <a:rPr lang="en-US" sz="1200" dirty="0">
                <a:cs typeface="Segoe UI Semibold" panose="020B0702040204020203" pitchFamily="34" charset="0"/>
              </a:rPr>
              <a:t>! </a:t>
            </a:r>
            <a:r>
              <a:rPr lang="en-US" sz="1200" dirty="0">
                <a:cs typeface="Segoe UI" panose="020B0502040204020203" pitchFamily="34" charset="0"/>
              </a:rPr>
              <a:t>Go to </a:t>
            </a:r>
            <a:r>
              <a:rPr lang="en-US" sz="1200" b="1" dirty="0">
                <a:cs typeface="Segoe UI Semibold" panose="020B0702040204020203" pitchFamily="34" charset="0"/>
              </a:rPr>
              <a:t>File</a:t>
            </a:r>
            <a:r>
              <a:rPr lang="en-US" sz="1200" dirty="0">
                <a:cs typeface="Segoe UI" panose="020B0502040204020203" pitchFamily="34" charset="0"/>
              </a:rPr>
              <a:t>      click the </a:t>
            </a:r>
            <a:r>
              <a:rPr lang="en-US" sz="1200" b="1" dirty="0">
                <a:cs typeface="Segoe UI Semibold" panose="020B0702040204020203" pitchFamily="34" charset="0"/>
              </a:rPr>
              <a:t>Check for Issues </a:t>
            </a:r>
            <a:r>
              <a:rPr lang="en-US" sz="1200" dirty="0">
                <a:cs typeface="Segoe UI" panose="020B0502040204020203" pitchFamily="34" charset="0"/>
              </a:rPr>
              <a:t>drop down menu      click </a:t>
            </a:r>
            <a:r>
              <a:rPr lang="en-US" sz="1200" b="1" dirty="0">
                <a:cs typeface="Segoe UI Semibold" panose="020B0702040204020203" pitchFamily="34" charset="0"/>
              </a:rPr>
              <a:t>Check Accessibility</a:t>
            </a:r>
          </a:p>
          <a:p>
            <a:pPr defTabSz="886022">
              <a:spcBef>
                <a:spcPts val="581"/>
              </a:spcBef>
              <a:buSzPct val="90000"/>
              <a:defRPr/>
            </a:pPr>
            <a:r>
              <a:rPr lang="en-US" sz="1200" b="1" dirty="0">
                <a:cs typeface="Segoe UI Semibold" panose="020B0702040204020203" pitchFamily="34" charset="0"/>
              </a:rPr>
              <a:t>Videos need to be accessible: </a:t>
            </a:r>
            <a:r>
              <a:rPr lang="en-US" sz="1200" dirty="0">
                <a:cs typeface="Segoe UI" panose="020B0502040204020203" pitchFamily="34" charset="0"/>
              </a:rPr>
              <a:t>If your presentation includes a video, ensure it is captioned and audio described (if appropriate)</a:t>
            </a:r>
          </a:p>
          <a:p>
            <a:pPr defTabSz="886022">
              <a:spcBef>
                <a:spcPts val="581"/>
              </a:spcBef>
              <a:buSzPct val="90000"/>
              <a:defRPr/>
            </a:pPr>
            <a:r>
              <a:rPr lang="en-US" sz="1200" b="1" dirty="0">
                <a:cs typeface="Segoe UI Semibold" panose="020B0702040204020203" pitchFamily="34" charset="0"/>
              </a:rPr>
              <a:t>Visit the </a:t>
            </a:r>
            <a:r>
              <a:rPr lang="en-US" sz="1200" b="1" dirty="0">
                <a:cs typeface="Segoe UI Semibold" panose="020B0702040204020203" pitchFamily="34" charset="0"/>
                <a:hlinkClick r:id="rId5"/>
              </a:rPr>
              <a:t>Office Accessibility Center</a:t>
            </a:r>
            <a:r>
              <a:rPr lang="en-US" sz="1200" b="1" dirty="0">
                <a:cs typeface="Segoe UI Semibold" panose="020B0702040204020203" pitchFamily="34" charset="0"/>
              </a:rPr>
              <a:t> </a:t>
            </a:r>
            <a:r>
              <a:rPr lang="en-US" sz="1200" dirty="0">
                <a:cs typeface="Segoe UI" panose="020B0502040204020203" pitchFamily="34" charset="0"/>
              </a:rPr>
              <a:t>to learn more about accessibility in PowerPoint</a:t>
            </a:r>
          </a:p>
        </p:txBody>
      </p:sp>
      <p:cxnSp>
        <p:nvCxnSpPr>
          <p:cNvPr id="80" name="Straight Arrow Connector 79">
            <a:extLst>
              <a:ext uri="{FF2B5EF4-FFF2-40B4-BE49-F238E27FC236}">
                <a16:creationId xmlns:a16="http://schemas.microsoft.com/office/drawing/2014/main" id="{4004316C-A172-4666-9087-AA99DD600ABB}"/>
              </a:ext>
              <a:ext uri="{C183D7F6-B498-43B3-948B-1728B52AA6E4}">
                <adec:decorative xmlns:adec="http://schemas.microsoft.com/office/drawing/2017/decorative" val="1"/>
              </a:ext>
            </a:extLst>
          </p:cNvPr>
          <p:cNvCxnSpPr>
            <a:cxnSpLocks/>
          </p:cNvCxnSpPr>
          <p:nvPr/>
        </p:nvCxnSpPr>
        <p:spPr>
          <a:xfrm>
            <a:off x="4136325"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F41BA70-AA85-4D92-AA87-689DAB76DD7F}"/>
              </a:ext>
              <a:ext uri="{C183D7F6-B498-43B3-948B-1728B52AA6E4}">
                <adec:decorative xmlns:adec="http://schemas.microsoft.com/office/drawing/2017/decorative" val="1"/>
              </a:ext>
            </a:extLst>
          </p:cNvPr>
          <p:cNvCxnSpPr>
            <a:cxnSpLocks/>
          </p:cNvCxnSpPr>
          <p:nvPr/>
        </p:nvCxnSpPr>
        <p:spPr>
          <a:xfrm>
            <a:off x="7323080"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42900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4622A3A5-8FE5-44DD-B7B1-A05435F85799}"/>
              </a:ext>
            </a:extLst>
          </p:cNvPr>
          <p:cNvSpPr>
            <a:spLocks noGrp="1"/>
          </p:cNvSpPr>
          <p:nvPr>
            <p:ph type="title"/>
          </p:nvPr>
        </p:nvSpPr>
        <p:spPr/>
        <p:txBody>
          <a:bodyPr/>
          <a:lstStyle/>
          <a:p>
            <a:r>
              <a:rPr lang="en-US" dirty="0"/>
              <a:t>Brand and accent colors accessibility</a:t>
            </a:r>
          </a:p>
        </p:txBody>
      </p:sp>
      <p:sp>
        <p:nvSpPr>
          <p:cNvPr id="64" name="object 22">
            <a:extLst>
              <a:ext uri="{FF2B5EF4-FFF2-40B4-BE49-F238E27FC236}">
                <a16:creationId xmlns:a16="http://schemas.microsoft.com/office/drawing/2014/main" id="{1FEB76FB-7530-435F-9B12-395773EB3EB1}"/>
              </a:ext>
            </a:extLst>
          </p:cNvPr>
          <p:cNvSpPr txBox="1"/>
          <p:nvPr/>
        </p:nvSpPr>
        <p:spPr>
          <a:xfrm>
            <a:off x="575427" y="1436688"/>
            <a:ext cx="2547186" cy="2454945"/>
          </a:xfrm>
          <a:prstGeom prst="rect">
            <a:avLst/>
          </a:prstGeom>
        </p:spPr>
        <p:txBody>
          <a:bodyPr vert="horz" wrap="square" lIns="0" tIns="10583" rIns="0" bIns="0" rtlCol="0">
            <a:spAutoFit/>
          </a:bodyPr>
          <a:lstStyle/>
          <a:p>
            <a:pPr marL="10583">
              <a:spcBef>
                <a:spcPts val="800"/>
              </a:spcBef>
            </a:pPr>
            <a:r>
              <a:rPr lang="en-US" sz="1000" dirty="0">
                <a:cs typeface="Segoe UI"/>
              </a:rPr>
              <a:t>Type and background combinations must meet a minimum 4.5:1 contrast ratio to help ensure people of all abilities can access and understand our communications. </a:t>
            </a:r>
          </a:p>
          <a:p>
            <a:pPr marL="10583">
              <a:spcBef>
                <a:spcPts val="800"/>
              </a:spcBef>
            </a:pPr>
            <a:r>
              <a:rPr lang="en-US" sz="1000" dirty="0">
                <a:cs typeface="Segoe UI"/>
              </a:rPr>
              <a:t>Pick colors carefully and avoid relying on color alone to convey information. Always provide text or other graphical cues to guide customers to our message.</a:t>
            </a:r>
          </a:p>
          <a:p>
            <a:pPr marL="10583">
              <a:spcBef>
                <a:spcPts val="800"/>
              </a:spcBef>
            </a:pPr>
            <a:r>
              <a:rPr lang="en-US" sz="1000" dirty="0">
                <a:cs typeface="Segoe UI"/>
              </a:rPr>
              <a:t>Examples demonstrate correct color use </a:t>
            </a:r>
            <a:br>
              <a:rPr lang="en-US" sz="1000" dirty="0">
                <a:cs typeface="Segoe UI"/>
              </a:rPr>
            </a:br>
            <a:r>
              <a:rPr lang="en-US" sz="1000" dirty="0">
                <a:cs typeface="Segoe UI"/>
              </a:rPr>
              <a:t>for on-screen applications. </a:t>
            </a:r>
          </a:p>
          <a:p>
            <a:pPr>
              <a:spcBef>
                <a:spcPts val="600"/>
              </a:spcBef>
            </a:pPr>
            <a:r>
              <a:rPr lang="en-US" sz="1000" dirty="0">
                <a:hlinkClick r:id="rId3"/>
              </a:rPr>
              <a:t>Get the Color Contrast Analyzer</a:t>
            </a:r>
            <a:endParaRPr lang="en-US" sz="1000" dirty="0"/>
          </a:p>
          <a:p>
            <a:pPr>
              <a:spcBef>
                <a:spcPts val="600"/>
              </a:spcBef>
            </a:pPr>
            <a:r>
              <a:rPr lang="en-US" sz="1000" dirty="0">
                <a:hlinkClick r:id="rId4"/>
              </a:rPr>
              <a:t>Get more information on accessibility </a:t>
            </a:r>
            <a:endParaRPr lang="en-US" sz="1000" dirty="0"/>
          </a:p>
          <a:p>
            <a:pPr>
              <a:spcBef>
                <a:spcPts val="600"/>
              </a:spcBef>
            </a:pPr>
            <a:r>
              <a:rPr lang="en-US" sz="1000" dirty="0">
                <a:hlinkClick r:id="rId5"/>
              </a:rPr>
              <a:t>Get the Microsoft color guidelines PDF</a:t>
            </a:r>
            <a:endParaRPr lang="en-US" sz="1050" dirty="0"/>
          </a:p>
        </p:txBody>
      </p:sp>
      <p:grpSp>
        <p:nvGrpSpPr>
          <p:cNvPr id="7" name="Light Brand colors" descr="Light Microsoft Brand colors with text in accessible brand colors">
            <a:extLst>
              <a:ext uri="{FF2B5EF4-FFF2-40B4-BE49-F238E27FC236}">
                <a16:creationId xmlns:a16="http://schemas.microsoft.com/office/drawing/2014/main" id="{98B83FDE-41A8-4BD1-BC13-BE0A5C3C6335}"/>
              </a:ext>
            </a:extLst>
          </p:cNvPr>
          <p:cNvGrpSpPr/>
          <p:nvPr/>
        </p:nvGrpSpPr>
        <p:grpSpPr>
          <a:xfrm>
            <a:off x="4670306" y="1436687"/>
            <a:ext cx="6945151" cy="592860"/>
            <a:chOff x="4065588" y="1436688"/>
            <a:chExt cx="7549853" cy="598859"/>
          </a:xfrm>
        </p:grpSpPr>
        <p:sp>
          <p:nvSpPr>
            <p:cNvPr id="93" name="Freeform 121" descr="Light Orange shape">
              <a:extLst>
                <a:ext uri="{FF2B5EF4-FFF2-40B4-BE49-F238E27FC236}">
                  <a16:creationId xmlns:a16="http://schemas.microsoft.com/office/drawing/2014/main" id="{6BE88D42-9F26-4C16-8AB8-36C379B94707}"/>
                </a:ext>
              </a:extLst>
            </p:cNvPr>
            <p:cNvSpPr/>
            <p:nvPr/>
          </p:nvSpPr>
          <p:spPr bwMode="auto">
            <a:xfrm>
              <a:off x="4065588" y="1436688"/>
              <a:ext cx="1225097" cy="598859"/>
            </a:xfrm>
            <a:prstGeom prst="rect">
              <a:avLst/>
            </a:prstGeom>
            <a:solidFill>
              <a:srgbClr val="FF9349"/>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B2929"/>
                  </a:solidFill>
                  <a:latin typeface="Segoe UI" panose="020B0502040204020203" pitchFamily="34" charset="0"/>
                  <a:cs typeface="Segoe UI" panose="020B0502040204020203" pitchFamily="34" charset="0"/>
                </a:rPr>
                <a:t>Dark Orange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R255 G147 B73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#FF9349 </a:t>
              </a:r>
              <a:endParaRPr lang="en-US" sz="653" dirty="0">
                <a:solidFill>
                  <a:srgbClr val="000000"/>
                </a:solidFill>
                <a:latin typeface="Segoe UI" panose="020B0502040204020203" pitchFamily="34" charset="0"/>
                <a:cs typeface="Segoe UI" panose="020B0502040204020203" pitchFamily="34" charset="0"/>
              </a:endParaRPr>
            </a:p>
          </p:txBody>
        </p:sp>
        <p:sp>
          <p:nvSpPr>
            <p:cNvPr id="98" name="Freeform 119" descr="Light Yellow shape">
              <a:extLst>
                <a:ext uri="{FF2B5EF4-FFF2-40B4-BE49-F238E27FC236}">
                  <a16:creationId xmlns:a16="http://schemas.microsoft.com/office/drawing/2014/main" id="{1B386A98-D1CB-473A-9E86-F6D304EBE772}"/>
                </a:ext>
              </a:extLst>
            </p:cNvPr>
            <p:cNvSpPr/>
            <p:nvPr/>
          </p:nvSpPr>
          <p:spPr bwMode="auto">
            <a:xfrm>
              <a:off x="5324151" y="1436688"/>
              <a:ext cx="1225097" cy="598859"/>
            </a:xfrm>
            <a:prstGeom prst="rect">
              <a:avLst/>
            </a:prstGeom>
            <a:solidFill>
              <a:srgbClr val="FEF000"/>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A4B16"/>
                  </a:solidFill>
                  <a:latin typeface="Segoe UI" panose="020B0502040204020203" pitchFamily="34" charset="0"/>
                  <a:cs typeface="Segoe UI" panose="020B0502040204020203" pitchFamily="34" charset="0"/>
                </a:rPr>
                <a:t>Dark Yellow</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R254 G240 B0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#FEF000 </a:t>
              </a:r>
              <a:endParaRPr lang="en-US" sz="653" dirty="0">
                <a:solidFill>
                  <a:srgbClr val="000000"/>
                </a:solidFill>
                <a:latin typeface="Segoe UI" panose="020B0502040204020203" pitchFamily="34" charset="0"/>
                <a:cs typeface="Segoe UI" panose="020B0502040204020203" pitchFamily="34" charset="0"/>
              </a:endParaRPr>
            </a:p>
          </p:txBody>
        </p:sp>
        <p:sp>
          <p:nvSpPr>
            <p:cNvPr id="97" name="Rectangle 96" descr="Light Green shape">
              <a:extLst>
                <a:ext uri="{FF2B5EF4-FFF2-40B4-BE49-F238E27FC236}">
                  <a16:creationId xmlns:a16="http://schemas.microsoft.com/office/drawing/2014/main" id="{6ADF17D6-4CD7-4EFE-95E0-A82C278F2F92}"/>
                </a:ext>
              </a:extLst>
            </p:cNvPr>
            <p:cNvSpPr/>
            <p:nvPr/>
          </p:nvSpPr>
          <p:spPr bwMode="auto">
            <a:xfrm>
              <a:off x="6590700" y="1436688"/>
              <a:ext cx="1225097" cy="598859"/>
            </a:xfrm>
            <a:prstGeom prst="rect">
              <a:avLst/>
            </a:prstGeom>
            <a:solidFill>
              <a:srgbClr val="9BF00B"/>
            </a:solidFill>
            <a:ln>
              <a:noFill/>
            </a:ln>
            <a:effectLst/>
          </p:spPr>
          <p:style>
            <a:lnRef idx="1">
              <a:schemeClr val="accent1"/>
            </a:lnRef>
            <a:fillRef idx="3">
              <a:schemeClr val="accent1"/>
            </a:fillRef>
            <a:effectRef idx="2">
              <a:schemeClr val="accent1"/>
            </a:effectRef>
            <a:fontRef idx="minor">
              <a:schemeClr val="lt1"/>
            </a:fontRef>
          </p:style>
          <p:txBody>
            <a:bodyPr lIns="45720" tIns="45720" rIns="45720" bIns="45720" rtlCol="0" anchor="t"/>
            <a:lstStyle/>
            <a:p>
              <a:pPr defTabSz="746123"/>
              <a:r>
                <a:rPr lang="en-US" sz="800" b="1" dirty="0">
                  <a:solidFill>
                    <a:srgbClr val="054B16"/>
                  </a:solidFill>
                  <a:latin typeface="Segoe UI" panose="020B0502040204020203" pitchFamily="34" charset="0"/>
                  <a:cs typeface="Segoe UI" panose="020B0502040204020203" pitchFamily="34" charset="0"/>
                </a:rPr>
                <a:t>Dark Green</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653" b="1" dirty="0">
                <a:solidFill>
                  <a:srgbClr val="FFFFFF"/>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R155 G240 B11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#9BF00B</a:t>
              </a:r>
              <a:endParaRPr lang="en-US" sz="653" dirty="0">
                <a:solidFill>
                  <a:srgbClr val="000000"/>
                </a:solidFill>
                <a:latin typeface="Segoe UI" panose="020B0502040204020203" pitchFamily="34" charset="0"/>
                <a:cs typeface="Segoe UI" panose="020B0502040204020203" pitchFamily="34" charset="0"/>
              </a:endParaRPr>
            </a:p>
          </p:txBody>
        </p:sp>
        <p:sp>
          <p:nvSpPr>
            <p:cNvPr id="96" name="Rectangle 95" descr="Light Teal shape">
              <a:extLst>
                <a:ext uri="{FF2B5EF4-FFF2-40B4-BE49-F238E27FC236}">
                  <a16:creationId xmlns:a16="http://schemas.microsoft.com/office/drawing/2014/main" id="{379C6FEB-1FFA-4797-82D6-106BABE574C8}"/>
                </a:ext>
              </a:extLst>
            </p:cNvPr>
            <p:cNvSpPr/>
            <p:nvPr/>
          </p:nvSpPr>
          <p:spPr bwMode="auto">
            <a:xfrm>
              <a:off x="7857249" y="1436688"/>
              <a:ext cx="1225097" cy="598859"/>
            </a:xfrm>
            <a:prstGeom prst="rect">
              <a:avLst/>
            </a:prstGeom>
            <a:solidFill>
              <a:srgbClr val="30E5D0"/>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274B47"/>
                  </a:solidFill>
                  <a:latin typeface="Segoe UI" panose="020B0502040204020203" pitchFamily="34" charset="0"/>
                  <a:cs typeface="Segoe UI" panose="020B0502040204020203" pitchFamily="34" charset="0"/>
                </a:rPr>
                <a:t>Dark Teal</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b="1" dirty="0">
                <a:solidFill>
                  <a:srgbClr val="FFFFFF"/>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R48 G229 B208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#30E5D0 </a:t>
              </a:r>
              <a:endParaRPr lang="en-US" sz="653" dirty="0">
                <a:solidFill>
                  <a:srgbClr val="000000"/>
                </a:solidFill>
                <a:latin typeface="Segoe UI" panose="020B0502040204020203" pitchFamily="34" charset="0"/>
                <a:cs typeface="Segoe UI" panose="020B0502040204020203" pitchFamily="34" charset="0"/>
              </a:endParaRPr>
            </a:p>
          </p:txBody>
        </p:sp>
        <p:sp>
          <p:nvSpPr>
            <p:cNvPr id="94" name="Freeform 130" descr="Light Blue shape">
              <a:extLst>
                <a:ext uri="{FF2B5EF4-FFF2-40B4-BE49-F238E27FC236}">
                  <a16:creationId xmlns:a16="http://schemas.microsoft.com/office/drawing/2014/main" id="{DF822311-1EF2-4365-B0BE-57536A2EF063}"/>
                </a:ext>
              </a:extLst>
            </p:cNvPr>
            <p:cNvSpPr/>
            <p:nvPr/>
          </p:nvSpPr>
          <p:spPr bwMode="auto">
            <a:xfrm>
              <a:off x="9123797" y="1436688"/>
              <a:ext cx="1225097" cy="598859"/>
            </a:xfrm>
            <a:prstGeom prst="rect">
              <a:avLst/>
            </a:prstGeom>
            <a:solidFill>
              <a:srgbClr val="50E6FF"/>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243A5E"/>
                  </a:solidFill>
                  <a:latin typeface="Segoe UI" panose="020B0502040204020203" pitchFamily="34" charset="0"/>
                  <a:cs typeface="Segoe UI" panose="020B0502040204020203" pitchFamily="34" charset="0"/>
                </a:rPr>
                <a:t>Dark Blue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R80 G230 B255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#50E6FF</a:t>
              </a:r>
              <a:endParaRPr lang="en-US" sz="653" dirty="0">
                <a:solidFill>
                  <a:srgbClr val="000000"/>
                </a:solidFill>
                <a:latin typeface="Segoe UI" panose="020B0502040204020203" pitchFamily="34" charset="0"/>
                <a:cs typeface="Segoe UI" panose="020B0502040204020203" pitchFamily="34" charset="0"/>
              </a:endParaRPr>
            </a:p>
          </p:txBody>
        </p:sp>
        <p:sp>
          <p:nvSpPr>
            <p:cNvPr id="95" name="Freeform 131" descr="Light Purple shape">
              <a:extLst>
                <a:ext uri="{FF2B5EF4-FFF2-40B4-BE49-F238E27FC236}">
                  <a16:creationId xmlns:a16="http://schemas.microsoft.com/office/drawing/2014/main" id="{B41A48F4-D1E8-4A21-A8B5-7EB0280E1691}"/>
                </a:ext>
              </a:extLst>
            </p:cNvPr>
            <p:cNvSpPr/>
            <p:nvPr/>
          </p:nvSpPr>
          <p:spPr bwMode="auto">
            <a:xfrm>
              <a:off x="10390344" y="1436688"/>
              <a:ext cx="1225097" cy="598859"/>
            </a:xfrm>
            <a:prstGeom prst="rect">
              <a:avLst/>
            </a:prstGeom>
            <a:solidFill>
              <a:srgbClr val="D59DFF"/>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3B2E58"/>
                  </a:solidFill>
                  <a:latin typeface="Segoe UI" panose="020B0502040204020203" pitchFamily="34" charset="0"/>
                  <a:cs typeface="Segoe UI" panose="020B0502040204020203" pitchFamily="34" charset="0"/>
                </a:rPr>
                <a:t>Dark Purple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R213 G157 B255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#D59DFF </a:t>
              </a:r>
              <a:endParaRPr lang="en-US" sz="653" dirty="0">
                <a:solidFill>
                  <a:srgbClr val="000000"/>
                </a:solidFill>
                <a:latin typeface="Segoe UI" panose="020B0502040204020203" pitchFamily="34" charset="0"/>
                <a:cs typeface="Segoe UI" panose="020B0502040204020203" pitchFamily="34" charset="0"/>
              </a:endParaRPr>
            </a:p>
          </p:txBody>
        </p:sp>
      </p:grpSp>
      <p:grpSp>
        <p:nvGrpSpPr>
          <p:cNvPr id="8" name="Brand colors" descr="Microsoft Brand colors with text in accessible brand colors">
            <a:extLst>
              <a:ext uri="{FF2B5EF4-FFF2-40B4-BE49-F238E27FC236}">
                <a16:creationId xmlns:a16="http://schemas.microsoft.com/office/drawing/2014/main" id="{8ACF8968-59CE-4886-948C-335CB2143BF8}"/>
              </a:ext>
            </a:extLst>
          </p:cNvPr>
          <p:cNvGrpSpPr/>
          <p:nvPr/>
        </p:nvGrpSpPr>
        <p:grpSpPr>
          <a:xfrm>
            <a:off x="4670306" y="2069168"/>
            <a:ext cx="6945151" cy="592860"/>
            <a:chOff x="4065588" y="2065908"/>
            <a:chExt cx="7549853" cy="601359"/>
          </a:xfrm>
        </p:grpSpPr>
        <p:sp>
          <p:nvSpPr>
            <p:cNvPr id="44" name="Rectangle 43" descr="Orange shape">
              <a:extLst>
                <a:ext uri="{FF2B5EF4-FFF2-40B4-BE49-F238E27FC236}">
                  <a16:creationId xmlns:a16="http://schemas.microsoft.com/office/drawing/2014/main" id="{EED6C192-0F39-417C-B412-BE8997774A8C}"/>
                </a:ext>
              </a:extLst>
            </p:cNvPr>
            <p:cNvSpPr/>
            <p:nvPr/>
          </p:nvSpPr>
          <p:spPr bwMode="auto">
            <a:xfrm>
              <a:off x="4065588" y="2065908"/>
              <a:ext cx="1225097" cy="601358"/>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dirty="0">
                <a:solidFill>
                  <a:srgbClr val="FFFFFF"/>
                </a:solidFill>
                <a:latin typeface="Segoe UI" panose="020B0502040204020203" pitchFamily="34" charset="0"/>
                <a:cs typeface="Segoe UI" panose="020B0502040204020203" pitchFamily="34" charset="0"/>
              </a:endParaRPr>
            </a:p>
            <a:p>
              <a:pPr defTabSz="746123"/>
              <a:r>
                <a:rPr lang="en-US" sz="650" dirty="0">
                  <a:solidFill>
                    <a:srgbClr val="FFFFFF"/>
                  </a:solidFill>
                  <a:latin typeface="Segoe UI" panose="020B0502040204020203" pitchFamily="34" charset="0"/>
                  <a:cs typeface="Segoe UI" panose="020B0502040204020203" pitchFamily="34" charset="0"/>
                </a:rPr>
                <a:t>R216 G59 B1</a:t>
              </a:r>
            </a:p>
            <a:p>
              <a:pPr defTabSz="746123">
                <a:spcAft>
                  <a:spcPts val="326"/>
                </a:spcAft>
              </a:pPr>
              <a:r>
                <a:rPr lang="en-US" sz="650" dirty="0">
                  <a:solidFill>
                    <a:srgbClr val="FFFFFF"/>
                  </a:solidFill>
                  <a:latin typeface="Segoe UI" panose="020B0502040204020203" pitchFamily="34" charset="0"/>
                  <a:cs typeface="Segoe UI" panose="020B0502040204020203" pitchFamily="34" charset="0"/>
                </a:rPr>
                <a:t>Hex #D83B01</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63" name="Freeform 39" descr="Yellow shape">
              <a:extLst>
                <a:ext uri="{FF2B5EF4-FFF2-40B4-BE49-F238E27FC236}">
                  <a16:creationId xmlns:a16="http://schemas.microsoft.com/office/drawing/2014/main" id="{F7A163AB-16EC-4A9A-B9AE-4A55C7CBBD3E}"/>
                </a:ext>
              </a:extLst>
            </p:cNvPr>
            <p:cNvSpPr/>
            <p:nvPr/>
          </p:nvSpPr>
          <p:spPr bwMode="auto">
            <a:xfrm>
              <a:off x="5324151" y="2065908"/>
              <a:ext cx="1225097" cy="601358"/>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000000"/>
                  </a:solidFill>
                  <a:latin typeface="Segoe UI" panose="020B0502040204020203" pitchFamily="34" charset="0"/>
                  <a:cs typeface="Segoe UI" panose="020B0502040204020203" pitchFamily="34" charset="0"/>
                </a:rPr>
                <a:t>R255 G185 B0</a:t>
              </a:r>
            </a:p>
            <a:p>
              <a:pPr defTabSz="746123"/>
              <a:r>
                <a:rPr lang="pt-BR" sz="650" dirty="0">
                  <a:solidFill>
                    <a:srgbClr val="000000"/>
                  </a:solidFill>
                  <a:latin typeface="Segoe UI" panose="020B0502040204020203" pitchFamily="34" charset="0"/>
                  <a:cs typeface="Segoe UI" panose="020B0502040204020203" pitchFamily="34" charset="0"/>
                </a:rPr>
                <a:t>Hex #FFB900</a:t>
              </a:r>
            </a:p>
          </p:txBody>
        </p:sp>
        <p:sp>
          <p:nvSpPr>
            <p:cNvPr id="38" name="Rectangle 37" descr="Green shape">
              <a:extLst>
                <a:ext uri="{FF2B5EF4-FFF2-40B4-BE49-F238E27FC236}">
                  <a16:creationId xmlns:a16="http://schemas.microsoft.com/office/drawing/2014/main" id="{5BF02026-F3EE-4817-B184-CDBAFACB830F}"/>
                </a:ext>
              </a:extLst>
            </p:cNvPr>
            <p:cNvSpPr/>
            <p:nvPr/>
          </p:nvSpPr>
          <p:spPr bwMode="auto">
            <a:xfrm>
              <a:off x="6590700" y="2065908"/>
              <a:ext cx="1225097" cy="601358"/>
            </a:xfrm>
            <a:prstGeom prst="rect">
              <a:avLst/>
            </a:prstGeom>
            <a:solidFill>
              <a:srgbClr val="107C10"/>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0" dirty="0">
                  <a:solidFill>
                    <a:srgbClr val="FFFFFF"/>
                  </a:solidFill>
                  <a:latin typeface="Segoe UI" panose="020B0502040204020203" pitchFamily="34" charset="0"/>
                  <a:cs typeface="Segoe UI" panose="020B0502040204020203" pitchFamily="34" charset="0"/>
                </a:rPr>
                <a:t>R16 G124 B16</a:t>
              </a:r>
            </a:p>
            <a:p>
              <a:pPr defTabSz="746123"/>
              <a:r>
                <a:rPr lang="pt-BR" sz="650" dirty="0">
                  <a:solidFill>
                    <a:srgbClr val="FFFFFF"/>
                  </a:solidFill>
                  <a:latin typeface="Segoe UI" panose="020B0502040204020203" pitchFamily="34" charset="0"/>
                  <a:cs typeface="Segoe UI" panose="020B0502040204020203" pitchFamily="34" charset="0"/>
                </a:rPr>
                <a:t>Hex #107C10</a:t>
              </a: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39" name="Rectangle 38" descr="Teal shape">
              <a:extLst>
                <a:ext uri="{FF2B5EF4-FFF2-40B4-BE49-F238E27FC236}">
                  <a16:creationId xmlns:a16="http://schemas.microsoft.com/office/drawing/2014/main" id="{C75DECB7-6846-45E7-ADF8-FAAE77209BFA}"/>
                </a:ext>
              </a:extLst>
            </p:cNvPr>
            <p:cNvSpPr/>
            <p:nvPr/>
          </p:nvSpPr>
          <p:spPr bwMode="auto">
            <a:xfrm>
              <a:off x="7857249" y="2065908"/>
              <a:ext cx="1225097" cy="601358"/>
            </a:xfrm>
            <a:prstGeom prst="rect">
              <a:avLst/>
            </a:prstGeom>
            <a:solidFill>
              <a:srgbClr val="008575"/>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FFFFFF"/>
                  </a:solidFill>
                  <a:latin typeface="Segoe UI" panose="020B0502040204020203" pitchFamily="34" charset="0"/>
                  <a:cs typeface="Segoe UI" panose="020B0502040204020203" pitchFamily="34" charset="0"/>
                </a:rPr>
                <a:t>R0 G133 B117</a:t>
              </a:r>
            </a:p>
            <a:p>
              <a:pPr defTabSz="746123"/>
              <a:r>
                <a:rPr lang="pt-BR" sz="650" dirty="0">
                  <a:solidFill>
                    <a:srgbClr val="FFFFFF"/>
                  </a:solidFill>
                  <a:latin typeface="Segoe UI" panose="020B0502040204020203" pitchFamily="34" charset="0"/>
                  <a:cs typeface="Segoe UI" panose="020B0502040204020203" pitchFamily="34" charset="0"/>
                </a:rPr>
                <a:t>Hex #008575</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40" name="Rectangle 39" descr="Blue shape">
              <a:extLst>
                <a:ext uri="{FF2B5EF4-FFF2-40B4-BE49-F238E27FC236}">
                  <a16:creationId xmlns:a16="http://schemas.microsoft.com/office/drawing/2014/main" id="{85C19067-F49C-4B80-B492-5449238C0613}"/>
                </a:ext>
              </a:extLst>
            </p:cNvPr>
            <p:cNvSpPr/>
            <p:nvPr/>
          </p:nvSpPr>
          <p:spPr bwMode="auto">
            <a:xfrm>
              <a:off x="9123797" y="2065908"/>
              <a:ext cx="1225097" cy="601358"/>
            </a:xfrm>
            <a:prstGeom prst="rect">
              <a:avLst/>
            </a:prstGeom>
            <a:solidFill>
              <a:srgbClr val="0078D4"/>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FFFFFF"/>
                  </a:solidFill>
                  <a:latin typeface="Segoe UI" panose="020B0502040204020203" pitchFamily="34" charset="0"/>
                  <a:cs typeface="Segoe UI" panose="020B0502040204020203" pitchFamily="34" charset="0"/>
                </a:rPr>
                <a:t>R0 G120 B212</a:t>
              </a:r>
            </a:p>
            <a:p>
              <a:pPr defTabSz="746123"/>
              <a:r>
                <a:rPr lang="pt-BR" sz="650" dirty="0">
                  <a:solidFill>
                    <a:srgbClr val="FFFFFF"/>
                  </a:solidFill>
                  <a:latin typeface="Segoe UI" panose="020B0502040204020203" pitchFamily="34" charset="0"/>
                  <a:cs typeface="Segoe UI" panose="020B0502040204020203" pitchFamily="34" charset="0"/>
                </a:rPr>
                <a:t>Hex #0078D4</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41" name="Rectangle 40" descr="Purple shape">
              <a:extLst>
                <a:ext uri="{FF2B5EF4-FFF2-40B4-BE49-F238E27FC236}">
                  <a16:creationId xmlns:a16="http://schemas.microsoft.com/office/drawing/2014/main" id="{42950567-0FD6-44FF-8285-6B2843BE41BE}"/>
                </a:ext>
              </a:extLst>
            </p:cNvPr>
            <p:cNvSpPr/>
            <p:nvPr/>
          </p:nvSpPr>
          <p:spPr bwMode="auto">
            <a:xfrm>
              <a:off x="10390344" y="2065909"/>
              <a:ext cx="1225097" cy="601358"/>
            </a:xfrm>
            <a:prstGeom prst="rect">
              <a:avLst/>
            </a:prstGeom>
            <a:solidFill>
              <a:srgbClr val="8661C5"/>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b="1" dirty="0">
                <a:solidFill>
                  <a:srgbClr val="FFFFFF"/>
                </a:solidFill>
                <a:latin typeface="Segoe UI" panose="020B0502040204020203" pitchFamily="34" charset="0"/>
                <a:cs typeface="Segoe UI" panose="020B0502040204020203" pitchFamily="34" charset="0"/>
              </a:endParaRPr>
            </a:p>
            <a:p>
              <a:pPr defTabSz="746123"/>
              <a:r>
                <a:rPr lang="pt-BR" sz="650" dirty="0">
                  <a:solidFill>
                    <a:srgbClr val="FFFFFF"/>
                  </a:solidFill>
                  <a:latin typeface="Segoe UI" panose="020B0502040204020203" pitchFamily="34" charset="0"/>
                  <a:cs typeface="Segoe UI" panose="020B0502040204020203" pitchFamily="34" charset="0"/>
                </a:rPr>
                <a:t>R134 G97 B197</a:t>
              </a:r>
            </a:p>
            <a:p>
              <a:pPr defTabSz="746123"/>
              <a:r>
                <a:rPr lang="pt-BR" sz="650" dirty="0">
                  <a:solidFill>
                    <a:srgbClr val="FFFFFF"/>
                  </a:solidFill>
                  <a:latin typeface="Segoe UI" panose="020B0502040204020203" pitchFamily="34" charset="0"/>
                  <a:cs typeface="Segoe UI" panose="020B0502040204020203" pitchFamily="34" charset="0"/>
                </a:rPr>
                <a:t>Hex #8661C5</a:t>
              </a:r>
            </a:p>
            <a:p>
              <a:pPr defTabSz="746123"/>
              <a:endParaRPr lang="en-US" sz="650" b="1" dirty="0">
                <a:solidFill>
                  <a:srgbClr val="FFFFFF"/>
                </a:solidFill>
                <a:latin typeface="Segoe UI" panose="020B0502040204020203" pitchFamily="34" charset="0"/>
                <a:cs typeface="Segoe UI" panose="020B0502040204020203" pitchFamily="34" charset="0"/>
              </a:endParaRPr>
            </a:p>
          </p:txBody>
        </p:sp>
      </p:grpSp>
      <p:grpSp>
        <p:nvGrpSpPr>
          <p:cNvPr id="9" name="Dark Brand colors" descr="Dark Microsoft Brand colors with text in accessible brand colors">
            <a:extLst>
              <a:ext uri="{FF2B5EF4-FFF2-40B4-BE49-F238E27FC236}">
                <a16:creationId xmlns:a16="http://schemas.microsoft.com/office/drawing/2014/main" id="{2F096BB6-55F1-40FF-9B57-5E87B09575C0}"/>
              </a:ext>
            </a:extLst>
          </p:cNvPr>
          <p:cNvGrpSpPr/>
          <p:nvPr/>
        </p:nvGrpSpPr>
        <p:grpSpPr>
          <a:xfrm>
            <a:off x="4670306" y="2701649"/>
            <a:ext cx="6945151" cy="592860"/>
            <a:chOff x="4065588" y="2697627"/>
            <a:chExt cx="7549853" cy="601358"/>
          </a:xfrm>
        </p:grpSpPr>
        <p:sp>
          <p:nvSpPr>
            <p:cNvPr id="59" name="Rectangle 58" descr="Dark Orange shape">
              <a:extLst>
                <a:ext uri="{FF2B5EF4-FFF2-40B4-BE49-F238E27FC236}">
                  <a16:creationId xmlns:a16="http://schemas.microsoft.com/office/drawing/2014/main" id="{0CB66887-9ECF-4A45-9981-89E577AA18A3}"/>
                </a:ext>
              </a:extLst>
            </p:cNvPr>
            <p:cNvSpPr/>
            <p:nvPr/>
          </p:nvSpPr>
          <p:spPr bwMode="auto">
            <a:xfrm>
              <a:off x="4065588" y="2697627"/>
              <a:ext cx="1225097" cy="601358"/>
            </a:xfrm>
            <a:prstGeom prst="rect">
              <a:avLst/>
            </a:prstGeom>
            <a:solidFill>
              <a:srgbClr val="6B2929"/>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9349"/>
                  </a:solidFill>
                  <a:latin typeface="Segoe UI" panose="020B0502040204020203" pitchFamily="34" charset="0"/>
                  <a:cs typeface="Segoe UI" panose="020B0502040204020203" pitchFamily="34" charset="0"/>
                </a:rPr>
                <a:t>Light Orange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R107 G41 B41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#6B2929</a:t>
              </a:r>
              <a:endParaRPr lang="en-US" sz="653" dirty="0">
                <a:solidFill>
                  <a:srgbClr val="FFFFFF"/>
                </a:solidFill>
                <a:latin typeface="Segoe UI" panose="020B0502040204020203" pitchFamily="34" charset="0"/>
                <a:cs typeface="Segoe UI" panose="020B0502040204020203" pitchFamily="34" charset="0"/>
              </a:endParaRPr>
            </a:p>
          </p:txBody>
        </p:sp>
        <p:sp>
          <p:nvSpPr>
            <p:cNvPr id="65" name="Rectangle 64" descr="Dark Yellow shape">
              <a:extLst>
                <a:ext uri="{FF2B5EF4-FFF2-40B4-BE49-F238E27FC236}">
                  <a16:creationId xmlns:a16="http://schemas.microsoft.com/office/drawing/2014/main" id="{99C9AF21-1991-4D27-AC88-4C44D45A013A}"/>
                </a:ext>
              </a:extLst>
            </p:cNvPr>
            <p:cNvSpPr/>
            <p:nvPr/>
          </p:nvSpPr>
          <p:spPr bwMode="auto">
            <a:xfrm>
              <a:off x="5324151" y="2697627"/>
              <a:ext cx="1225097" cy="601358"/>
            </a:xfrm>
            <a:prstGeom prst="rect">
              <a:avLst/>
            </a:prstGeom>
            <a:solidFill>
              <a:srgbClr val="6A4B16"/>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EF000"/>
                  </a:solidFill>
                  <a:latin typeface="Segoe UI" panose="020B0502040204020203" pitchFamily="34" charset="0"/>
                  <a:cs typeface="Segoe UI" panose="020B0502040204020203" pitchFamily="34" charset="0"/>
                </a:rPr>
                <a:t>Light Yellow</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R106 G75 B22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#6A4B16 </a:t>
              </a:r>
              <a:endParaRPr lang="en-US" sz="653" dirty="0">
                <a:solidFill>
                  <a:srgbClr val="FFFFFF"/>
                </a:solidFill>
                <a:latin typeface="Segoe UI" panose="020B0502040204020203" pitchFamily="34" charset="0"/>
                <a:cs typeface="Segoe UI" panose="020B0502040204020203" pitchFamily="34" charset="0"/>
              </a:endParaRPr>
            </a:p>
          </p:txBody>
        </p:sp>
        <p:sp>
          <p:nvSpPr>
            <p:cNvPr id="51" name="Rectangle 50" descr="Dark Green shape">
              <a:extLst>
                <a:ext uri="{FF2B5EF4-FFF2-40B4-BE49-F238E27FC236}">
                  <a16:creationId xmlns:a16="http://schemas.microsoft.com/office/drawing/2014/main" id="{2A7BFABF-3160-4E9F-B050-B364ABE643BE}"/>
                </a:ext>
              </a:extLst>
            </p:cNvPr>
            <p:cNvSpPr/>
            <p:nvPr/>
          </p:nvSpPr>
          <p:spPr bwMode="auto">
            <a:xfrm>
              <a:off x="6590700" y="2697627"/>
              <a:ext cx="1225097" cy="601358"/>
            </a:xfrm>
            <a:prstGeom prst="rect">
              <a:avLst/>
            </a:prstGeom>
            <a:solidFill>
              <a:srgbClr val="054B16"/>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9BF00B"/>
                  </a:solidFill>
                  <a:latin typeface="Segoe UI" panose="020B0502040204020203" pitchFamily="34" charset="0"/>
                  <a:cs typeface="Segoe UI" panose="020B0502040204020203" pitchFamily="34" charset="0"/>
                </a:rPr>
                <a:t>Light Green</a:t>
              </a:r>
              <a:br>
                <a:rPr lang="en-US" sz="800" b="1" dirty="0">
                  <a:solidFill>
                    <a:srgbClr val="FFFFFF"/>
                  </a:solidFill>
                  <a:latin typeface="Segoe UI" panose="020B0502040204020203" pitchFamily="34" charset="0"/>
                  <a:cs typeface="Segoe UI" panose="020B0502040204020203" pitchFamily="34" charset="0"/>
                </a:rPr>
              </a:br>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R5 G75 B22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#054B16 </a:t>
              </a:r>
              <a:endParaRPr lang="en-US" sz="653" dirty="0">
                <a:solidFill>
                  <a:srgbClr val="FFFFFF"/>
                </a:solidFill>
                <a:latin typeface="Segoe UI" panose="020B0502040204020203" pitchFamily="34" charset="0"/>
                <a:cs typeface="Segoe UI" panose="020B0502040204020203" pitchFamily="34" charset="0"/>
              </a:endParaRPr>
            </a:p>
          </p:txBody>
        </p:sp>
        <p:sp>
          <p:nvSpPr>
            <p:cNvPr id="52" name="Rectangle 51" descr="Dark Teal shape">
              <a:extLst>
                <a:ext uri="{FF2B5EF4-FFF2-40B4-BE49-F238E27FC236}">
                  <a16:creationId xmlns:a16="http://schemas.microsoft.com/office/drawing/2014/main" id="{F6B28A2F-DEDA-44AD-B059-2638BE5AD203}"/>
                </a:ext>
              </a:extLst>
            </p:cNvPr>
            <p:cNvSpPr/>
            <p:nvPr/>
          </p:nvSpPr>
          <p:spPr bwMode="auto">
            <a:xfrm>
              <a:off x="7857249" y="2697627"/>
              <a:ext cx="1225097" cy="601358"/>
            </a:xfrm>
            <a:prstGeom prst="rect">
              <a:avLst/>
            </a:prstGeom>
            <a:solidFill>
              <a:srgbClr val="274B47"/>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30E5D0"/>
                  </a:solidFill>
                  <a:latin typeface="Segoe UI" panose="020B0502040204020203" pitchFamily="34" charset="0"/>
                  <a:cs typeface="Segoe UI" panose="020B0502040204020203" pitchFamily="34" charset="0"/>
                </a:rPr>
                <a:t>Light Teal</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R39 G75 B71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#274B47 </a:t>
              </a:r>
              <a:endParaRPr lang="en-US" sz="653" dirty="0">
                <a:solidFill>
                  <a:srgbClr val="FFFFFF"/>
                </a:solidFill>
                <a:latin typeface="Segoe UI" panose="020B0502040204020203" pitchFamily="34" charset="0"/>
                <a:cs typeface="Segoe UI" panose="020B0502040204020203" pitchFamily="34" charset="0"/>
              </a:endParaRPr>
            </a:p>
          </p:txBody>
        </p:sp>
        <p:sp>
          <p:nvSpPr>
            <p:cNvPr id="53" name="Rectangle 52" descr="Dark Blue shape">
              <a:extLst>
                <a:ext uri="{FF2B5EF4-FFF2-40B4-BE49-F238E27FC236}">
                  <a16:creationId xmlns:a16="http://schemas.microsoft.com/office/drawing/2014/main" id="{878696F7-4418-4869-A028-B46E208D1CC9}"/>
                </a:ext>
              </a:extLst>
            </p:cNvPr>
            <p:cNvSpPr/>
            <p:nvPr/>
          </p:nvSpPr>
          <p:spPr bwMode="auto">
            <a:xfrm>
              <a:off x="9123797" y="2697627"/>
              <a:ext cx="1225097" cy="601358"/>
            </a:xfrm>
            <a:prstGeom prst="rect">
              <a:avLst/>
            </a:prstGeom>
            <a:solidFill>
              <a:srgbClr val="243A5E"/>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50E6FF"/>
                  </a:solidFill>
                  <a:latin typeface="Segoe UI" panose="020B0502040204020203" pitchFamily="34" charset="0"/>
                  <a:cs typeface="Segoe UI" panose="020B0502040204020203" pitchFamily="34" charset="0"/>
                </a:rPr>
                <a:t>Light Blue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R36 G58 B94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#243A5E </a:t>
              </a:r>
              <a:endParaRPr lang="en-US" sz="653" dirty="0">
                <a:solidFill>
                  <a:srgbClr val="FFFFFF"/>
                </a:solidFill>
                <a:latin typeface="Segoe UI" panose="020B0502040204020203" pitchFamily="34" charset="0"/>
                <a:cs typeface="Segoe UI" panose="020B0502040204020203" pitchFamily="34" charset="0"/>
              </a:endParaRPr>
            </a:p>
          </p:txBody>
        </p:sp>
        <p:sp>
          <p:nvSpPr>
            <p:cNvPr id="57" name="Rectangle 56" descr="Dark Purple shape">
              <a:extLst>
                <a:ext uri="{FF2B5EF4-FFF2-40B4-BE49-F238E27FC236}">
                  <a16:creationId xmlns:a16="http://schemas.microsoft.com/office/drawing/2014/main" id="{49AF7179-010B-461C-8775-B704C310D486}"/>
                </a:ext>
              </a:extLst>
            </p:cNvPr>
            <p:cNvSpPr/>
            <p:nvPr/>
          </p:nvSpPr>
          <p:spPr bwMode="auto">
            <a:xfrm>
              <a:off x="10390344" y="2697627"/>
              <a:ext cx="1225097" cy="601358"/>
            </a:xfrm>
            <a:prstGeom prst="rect">
              <a:avLst/>
            </a:prstGeom>
            <a:solidFill>
              <a:srgbClr val="3B2E58"/>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D59DFF"/>
                  </a:solidFill>
                  <a:latin typeface="Segoe UI" panose="020B0502040204020203" pitchFamily="34" charset="0"/>
                  <a:cs typeface="Segoe UI" panose="020B0502040204020203" pitchFamily="34" charset="0"/>
                </a:rPr>
                <a:t>Light Purple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R59 G46 B88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#3B2E58 </a:t>
              </a:r>
              <a:endParaRPr lang="en-US" sz="653" dirty="0">
                <a:solidFill>
                  <a:srgbClr val="FFFFFF"/>
                </a:solidFill>
                <a:latin typeface="Segoe UI" panose="020B0502040204020203" pitchFamily="34" charset="0"/>
                <a:cs typeface="Segoe UI" panose="020B0502040204020203" pitchFamily="34" charset="0"/>
              </a:endParaRPr>
            </a:p>
          </p:txBody>
        </p:sp>
      </p:grpSp>
      <p:grpSp>
        <p:nvGrpSpPr>
          <p:cNvPr id="15" name="White with text in accessible brand colors" descr="White background with text in accessible brand colors">
            <a:extLst>
              <a:ext uri="{FF2B5EF4-FFF2-40B4-BE49-F238E27FC236}">
                <a16:creationId xmlns:a16="http://schemas.microsoft.com/office/drawing/2014/main" id="{BFA8ED99-3BCB-46F2-B065-6E15B2741324}"/>
              </a:ext>
            </a:extLst>
          </p:cNvPr>
          <p:cNvGrpSpPr/>
          <p:nvPr/>
        </p:nvGrpSpPr>
        <p:grpSpPr>
          <a:xfrm>
            <a:off x="3505201" y="3444416"/>
            <a:ext cx="8110256" cy="594360"/>
            <a:chOff x="3505201" y="3523946"/>
            <a:chExt cx="8110256" cy="601358"/>
          </a:xfrm>
        </p:grpSpPr>
        <p:sp>
          <p:nvSpPr>
            <p:cNvPr id="137" name="Freeform 36" descr="White">
              <a:extLst>
                <a:ext uri="{FF2B5EF4-FFF2-40B4-BE49-F238E27FC236}">
                  <a16:creationId xmlns:a16="http://schemas.microsoft.com/office/drawing/2014/main" id="{1F42FE65-354E-4159-84E5-6B73A2817141}"/>
                </a:ext>
              </a:extLst>
            </p:cNvPr>
            <p:cNvSpPr/>
            <p:nvPr/>
          </p:nvSpPr>
          <p:spPr bwMode="auto">
            <a:xfrm>
              <a:off x="350520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White</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R255 G255 B255</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#FFFFFF</a:t>
              </a:r>
            </a:p>
          </p:txBody>
        </p:sp>
        <p:sp>
          <p:nvSpPr>
            <p:cNvPr id="124" name="Freeform 36" descr="White">
              <a:extLst>
                <a:ext uri="{FF2B5EF4-FFF2-40B4-BE49-F238E27FC236}">
                  <a16:creationId xmlns:a16="http://schemas.microsoft.com/office/drawing/2014/main" id="{BE05F652-6831-447C-9FF6-D39B57F9CF94}"/>
                </a:ext>
              </a:extLst>
            </p:cNvPr>
            <p:cNvSpPr/>
            <p:nvPr/>
          </p:nvSpPr>
          <p:spPr bwMode="auto">
            <a:xfrm>
              <a:off x="466908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D83B01"/>
                  </a:solidFill>
                  <a:latin typeface="Segoe UI" panose="020B0502040204020203" pitchFamily="34" charset="0"/>
                  <a:cs typeface="Segoe UI" panose="020B0502040204020203" pitchFamily="34" charset="0"/>
                </a:rPr>
                <a:t>Orange</a:t>
              </a:r>
            </a:p>
            <a:p>
              <a:pPr defTabSz="746123"/>
              <a:r>
                <a:rPr lang="en-US" sz="800" b="1" dirty="0">
                  <a:solidFill>
                    <a:srgbClr val="6B2929"/>
                  </a:solidFill>
                  <a:latin typeface="Segoe UI" panose="020B0502040204020203" pitchFamily="34" charset="0"/>
                  <a:cs typeface="Segoe UI" panose="020B0502040204020203" pitchFamily="34" charset="0"/>
                </a:rPr>
                <a:t>Dark Orange</a:t>
              </a:r>
            </a:p>
          </p:txBody>
        </p:sp>
        <p:sp>
          <p:nvSpPr>
            <p:cNvPr id="125" name="Freeform 38" descr="White">
              <a:extLst>
                <a:ext uri="{FF2B5EF4-FFF2-40B4-BE49-F238E27FC236}">
                  <a16:creationId xmlns:a16="http://schemas.microsoft.com/office/drawing/2014/main" id="{6DF44E05-D32A-41DF-B8AE-EBD407A63C49}"/>
                </a:ext>
              </a:extLst>
            </p:cNvPr>
            <p:cNvSpPr/>
            <p:nvPr/>
          </p:nvSpPr>
          <p:spPr bwMode="auto">
            <a:xfrm>
              <a:off x="5832962"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A4B16"/>
                  </a:solidFill>
                  <a:latin typeface="Segoe UI" panose="020B0502040204020203" pitchFamily="34" charset="0"/>
                  <a:cs typeface="Segoe UI" panose="020B0502040204020203" pitchFamily="34" charset="0"/>
                </a:rPr>
                <a:t>Dark Yellow</a:t>
              </a:r>
            </a:p>
            <a:p>
              <a:pPr defTabSz="746123"/>
              <a:endParaRPr lang="en-US" sz="800" b="1" dirty="0">
                <a:solidFill>
                  <a:srgbClr val="000000"/>
                </a:solidFill>
                <a:latin typeface="Segoe UI" panose="020B0502040204020203" pitchFamily="34" charset="0"/>
                <a:cs typeface="Segoe UI" panose="020B0502040204020203" pitchFamily="34" charset="0"/>
              </a:endParaRPr>
            </a:p>
          </p:txBody>
        </p:sp>
        <p:sp>
          <p:nvSpPr>
            <p:cNvPr id="126" name="Freeform 37" descr="White">
              <a:extLst>
                <a:ext uri="{FF2B5EF4-FFF2-40B4-BE49-F238E27FC236}">
                  <a16:creationId xmlns:a16="http://schemas.microsoft.com/office/drawing/2014/main" id="{2EA2AE0B-472F-416F-8B30-4BFBD4D83E4B}"/>
                </a:ext>
              </a:extLst>
            </p:cNvPr>
            <p:cNvSpPr/>
            <p:nvPr/>
          </p:nvSpPr>
          <p:spPr bwMode="auto">
            <a:xfrm>
              <a:off x="6996843"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107C10"/>
                  </a:solidFill>
                  <a:latin typeface="Segoe UI" panose="020B0502040204020203" pitchFamily="34" charset="0"/>
                  <a:cs typeface="Segoe UI" panose="020B0502040204020203" pitchFamily="34" charset="0"/>
                </a:rPr>
                <a:t>Green</a:t>
              </a:r>
            </a:p>
            <a:p>
              <a:pPr defTabSz="746123"/>
              <a:r>
                <a:rPr lang="en-US" sz="800" b="1" dirty="0">
                  <a:solidFill>
                    <a:srgbClr val="054B16"/>
                  </a:solidFill>
                  <a:latin typeface="Segoe UI" panose="020B0502040204020203" pitchFamily="34" charset="0"/>
                  <a:cs typeface="Segoe UI" panose="020B0502040204020203" pitchFamily="34" charset="0"/>
                </a:rPr>
                <a:t>Dark Green</a:t>
              </a:r>
            </a:p>
          </p:txBody>
        </p:sp>
        <p:sp>
          <p:nvSpPr>
            <p:cNvPr id="127" name="Rectangle 126" descr="White">
              <a:extLst>
                <a:ext uri="{FF2B5EF4-FFF2-40B4-BE49-F238E27FC236}">
                  <a16:creationId xmlns:a16="http://schemas.microsoft.com/office/drawing/2014/main" id="{FF11CBDB-5352-4771-9BB6-9359E47062D8}"/>
                </a:ext>
              </a:extLst>
            </p:cNvPr>
            <p:cNvSpPr/>
            <p:nvPr/>
          </p:nvSpPr>
          <p:spPr bwMode="auto">
            <a:xfrm>
              <a:off x="816072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8575"/>
                  </a:solidFill>
                  <a:latin typeface="Segoe UI" panose="020B0502040204020203" pitchFamily="34" charset="0"/>
                  <a:cs typeface="Segoe UI" panose="020B0502040204020203" pitchFamily="34" charset="0"/>
                </a:rPr>
                <a:t>Teal</a:t>
              </a:r>
            </a:p>
            <a:p>
              <a:pPr defTabSz="746123"/>
              <a:r>
                <a:rPr lang="en-US" sz="800" b="1" dirty="0">
                  <a:solidFill>
                    <a:srgbClr val="274B47"/>
                  </a:solidFill>
                  <a:latin typeface="Segoe UI" panose="020B0502040204020203" pitchFamily="34" charset="0"/>
                  <a:cs typeface="Segoe UI" panose="020B0502040204020203" pitchFamily="34" charset="0"/>
                </a:rPr>
                <a:t>Dark Teal</a:t>
              </a:r>
            </a:p>
          </p:txBody>
        </p:sp>
        <p:sp>
          <p:nvSpPr>
            <p:cNvPr id="128" name="Rectangle 127" descr="White">
              <a:extLst>
                <a:ext uri="{FF2B5EF4-FFF2-40B4-BE49-F238E27FC236}">
                  <a16:creationId xmlns:a16="http://schemas.microsoft.com/office/drawing/2014/main" id="{186B3B85-4960-4F35-B220-7E5EFBCBA653}"/>
                </a:ext>
              </a:extLst>
            </p:cNvPr>
            <p:cNvSpPr/>
            <p:nvPr/>
          </p:nvSpPr>
          <p:spPr bwMode="auto">
            <a:xfrm>
              <a:off x="9324605"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78D4"/>
                  </a:solidFill>
                  <a:latin typeface="Segoe UI" panose="020B0502040204020203" pitchFamily="34" charset="0"/>
                  <a:cs typeface="Segoe UI" panose="020B0502040204020203" pitchFamily="34" charset="0"/>
                </a:rPr>
                <a:t>Blue</a:t>
              </a:r>
            </a:p>
            <a:p>
              <a:pPr defTabSz="746123"/>
              <a:r>
                <a:rPr lang="en-US" sz="800" b="1" dirty="0">
                  <a:solidFill>
                    <a:srgbClr val="243A5E"/>
                  </a:solidFill>
                  <a:latin typeface="Segoe UI" panose="020B0502040204020203" pitchFamily="34" charset="0"/>
                  <a:cs typeface="Segoe UI" panose="020B0502040204020203" pitchFamily="34" charset="0"/>
                </a:rPr>
                <a:t>Dark Blue</a:t>
              </a:r>
            </a:p>
          </p:txBody>
        </p:sp>
        <p:sp>
          <p:nvSpPr>
            <p:cNvPr id="129" name="Rectangle 128" descr="White">
              <a:extLst>
                <a:ext uri="{FF2B5EF4-FFF2-40B4-BE49-F238E27FC236}">
                  <a16:creationId xmlns:a16="http://schemas.microsoft.com/office/drawing/2014/main" id="{5E11D87E-9585-484C-9999-9559E79D9742}"/>
                </a:ext>
              </a:extLst>
            </p:cNvPr>
            <p:cNvSpPr/>
            <p:nvPr/>
          </p:nvSpPr>
          <p:spPr bwMode="auto">
            <a:xfrm>
              <a:off x="1048848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8661C5"/>
                  </a:solidFill>
                  <a:latin typeface="Segoe UI" panose="020B0502040204020203" pitchFamily="34" charset="0"/>
                  <a:cs typeface="Segoe UI" panose="020B0502040204020203" pitchFamily="34" charset="0"/>
                </a:rPr>
                <a:t>Purple </a:t>
              </a:r>
            </a:p>
            <a:p>
              <a:pPr defTabSz="746123"/>
              <a:r>
                <a:rPr lang="en-US" sz="800" b="1" dirty="0">
                  <a:solidFill>
                    <a:srgbClr val="3B2E58"/>
                  </a:solidFill>
                  <a:latin typeface="Segoe UI" panose="020B0502040204020203" pitchFamily="34" charset="0"/>
                  <a:cs typeface="Segoe UI" panose="020B0502040204020203" pitchFamily="34" charset="0"/>
                </a:rPr>
                <a:t>Dark Purple</a:t>
              </a:r>
            </a:p>
          </p:txBody>
        </p:sp>
      </p:grpSp>
      <p:grpSp>
        <p:nvGrpSpPr>
          <p:cNvPr id="3" name="Black background with text in accessible brand colors" descr="Rich Black background with text in accessible brand colors">
            <a:extLst>
              <a:ext uri="{FF2B5EF4-FFF2-40B4-BE49-F238E27FC236}">
                <a16:creationId xmlns:a16="http://schemas.microsoft.com/office/drawing/2014/main" id="{353A347B-2778-4ABC-96DB-BADBB0E1ACD1}"/>
              </a:ext>
            </a:extLst>
          </p:cNvPr>
          <p:cNvGrpSpPr/>
          <p:nvPr/>
        </p:nvGrpSpPr>
        <p:grpSpPr>
          <a:xfrm>
            <a:off x="3505200" y="4078398"/>
            <a:ext cx="8110257" cy="594360"/>
            <a:chOff x="3505200" y="4078398"/>
            <a:chExt cx="8110257" cy="594360"/>
          </a:xfrm>
        </p:grpSpPr>
        <p:sp>
          <p:nvSpPr>
            <p:cNvPr id="136" name="Freeform 36" descr="Black shape">
              <a:extLst>
                <a:ext uri="{FF2B5EF4-FFF2-40B4-BE49-F238E27FC236}">
                  <a16:creationId xmlns:a16="http://schemas.microsoft.com/office/drawing/2014/main" id="{04F014D8-B2C3-4C18-8784-9329A967C4CB}"/>
                </a:ext>
              </a:extLst>
            </p:cNvPr>
            <p:cNvSpPr/>
            <p:nvPr/>
          </p:nvSpPr>
          <p:spPr bwMode="auto">
            <a:xfrm>
              <a:off x="3505200"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Rich Black</a:t>
              </a:r>
            </a:p>
            <a:p>
              <a:pPr defTabSz="746123"/>
              <a:r>
                <a:rPr lang="en-US" sz="653" dirty="0">
                  <a:solidFill>
                    <a:srgbClr val="FFFFFF"/>
                  </a:solidFill>
                  <a:latin typeface="Segoe UI" panose="020B0502040204020203" pitchFamily="34" charset="0"/>
                  <a:cs typeface="Segoe UI" panose="020B0502040204020203" pitchFamily="34" charset="0"/>
                </a:rPr>
                <a:t>R0 G0 B0 </a:t>
              </a:r>
            </a:p>
            <a:p>
              <a:pPr defTabSz="746123"/>
              <a:r>
                <a:rPr lang="en-US" sz="653" dirty="0">
                  <a:solidFill>
                    <a:srgbClr val="FFFFFF"/>
                  </a:solidFill>
                  <a:latin typeface="Segoe UI" panose="020B0502040204020203" pitchFamily="34" charset="0"/>
                  <a:cs typeface="Segoe UI" panose="020B0502040204020203" pitchFamily="34" charset="0"/>
                </a:rPr>
                <a:t>Hex #000000 </a:t>
              </a:r>
            </a:p>
          </p:txBody>
        </p:sp>
        <p:sp>
          <p:nvSpPr>
            <p:cNvPr id="130" name="Freeform 36" descr="Black shape">
              <a:extLst>
                <a:ext uri="{FF2B5EF4-FFF2-40B4-BE49-F238E27FC236}">
                  <a16:creationId xmlns:a16="http://schemas.microsoft.com/office/drawing/2014/main" id="{8B400AD9-F2CF-4F66-B13C-306373A2CCCA}"/>
                </a:ext>
              </a:extLst>
            </p:cNvPr>
            <p:cNvSpPr/>
            <p:nvPr/>
          </p:nvSpPr>
          <p:spPr bwMode="auto">
            <a:xfrm>
              <a:off x="4669081"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FF9349"/>
                  </a:solidFill>
                  <a:latin typeface="Segoe UI" panose="020B0502040204020203" pitchFamily="34" charset="0"/>
                  <a:cs typeface="Segoe UI" panose="020B0502040204020203" pitchFamily="34" charset="0"/>
                </a:rPr>
                <a:t>Light Orange</a:t>
              </a:r>
            </a:p>
            <a:p>
              <a:pPr defTabSz="746123"/>
              <a:r>
                <a:rPr lang="en-US" sz="800" b="1" dirty="0">
                  <a:solidFill>
                    <a:srgbClr val="D83B01"/>
                  </a:solidFill>
                  <a:latin typeface="Segoe UI" panose="020B0502040204020203" pitchFamily="34" charset="0"/>
                  <a:cs typeface="Segoe UI" panose="020B0502040204020203" pitchFamily="34" charset="0"/>
                </a:rPr>
                <a:t>Orange</a:t>
              </a:r>
            </a:p>
          </p:txBody>
        </p:sp>
        <p:sp>
          <p:nvSpPr>
            <p:cNvPr id="131" name="Freeform 38" descr="Black shape">
              <a:extLst>
                <a:ext uri="{FF2B5EF4-FFF2-40B4-BE49-F238E27FC236}">
                  <a16:creationId xmlns:a16="http://schemas.microsoft.com/office/drawing/2014/main" id="{72CC8C89-3AEA-43A3-B85D-1645A7AD2230}"/>
                </a:ext>
              </a:extLst>
            </p:cNvPr>
            <p:cNvSpPr/>
            <p:nvPr/>
          </p:nvSpPr>
          <p:spPr bwMode="auto">
            <a:xfrm>
              <a:off x="5832962"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FEF000"/>
                  </a:solidFill>
                  <a:latin typeface="Segoe UI" panose="020B0502040204020203" pitchFamily="34" charset="0"/>
                  <a:cs typeface="Segoe UI" panose="020B0502040204020203" pitchFamily="34" charset="0"/>
                </a:rPr>
                <a:t>Light Yellow</a:t>
              </a:r>
            </a:p>
            <a:p>
              <a:pPr defTabSz="746123"/>
              <a:r>
                <a:rPr lang="en-US" sz="800" b="1" dirty="0">
                  <a:solidFill>
                    <a:srgbClr val="FFB900"/>
                  </a:solidFill>
                  <a:latin typeface="Segoe UI" panose="020B0502040204020203" pitchFamily="34" charset="0"/>
                  <a:cs typeface="Segoe UI" panose="020B0502040204020203" pitchFamily="34" charset="0"/>
                </a:rPr>
                <a:t>Yellow</a:t>
              </a:r>
            </a:p>
            <a:p>
              <a:pPr defTabSz="746123"/>
              <a:endParaRPr lang="en-US" sz="800" b="1" dirty="0">
                <a:solidFill>
                  <a:srgbClr val="000000"/>
                </a:solidFill>
                <a:latin typeface="Segoe UI" panose="020B0502040204020203" pitchFamily="34" charset="0"/>
                <a:cs typeface="Segoe UI" panose="020B0502040204020203" pitchFamily="34" charset="0"/>
              </a:endParaRPr>
            </a:p>
          </p:txBody>
        </p:sp>
        <p:sp>
          <p:nvSpPr>
            <p:cNvPr id="132" name="Freeform 37" descr="Black shape">
              <a:extLst>
                <a:ext uri="{FF2B5EF4-FFF2-40B4-BE49-F238E27FC236}">
                  <a16:creationId xmlns:a16="http://schemas.microsoft.com/office/drawing/2014/main" id="{1C5FE1B1-C92A-45F9-9066-1AF75BA1664B}"/>
                </a:ext>
              </a:extLst>
            </p:cNvPr>
            <p:cNvSpPr/>
            <p:nvPr/>
          </p:nvSpPr>
          <p:spPr bwMode="auto">
            <a:xfrm>
              <a:off x="6996843"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9BF00B"/>
                  </a:solidFill>
                  <a:latin typeface="Segoe UI" panose="020B0502040204020203" pitchFamily="34" charset="0"/>
                  <a:cs typeface="Segoe UI" panose="020B0502040204020203" pitchFamily="34" charset="0"/>
                </a:rPr>
                <a:t>Light Green</a:t>
              </a:r>
            </a:p>
          </p:txBody>
        </p:sp>
        <p:sp>
          <p:nvSpPr>
            <p:cNvPr id="133" name="Rectangle 132" descr="Black shape">
              <a:extLst>
                <a:ext uri="{FF2B5EF4-FFF2-40B4-BE49-F238E27FC236}">
                  <a16:creationId xmlns:a16="http://schemas.microsoft.com/office/drawing/2014/main" id="{DBAD4086-4800-44D9-B9CE-64C01EDEFCFE}"/>
                </a:ext>
              </a:extLst>
            </p:cNvPr>
            <p:cNvSpPr/>
            <p:nvPr/>
          </p:nvSpPr>
          <p:spPr bwMode="auto">
            <a:xfrm>
              <a:off x="816072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30E5D0"/>
                  </a:solidFill>
                  <a:latin typeface="Segoe UI" panose="020B0502040204020203" pitchFamily="34" charset="0"/>
                  <a:cs typeface="Segoe UI" panose="020B0502040204020203" pitchFamily="34" charset="0"/>
                </a:rPr>
                <a:t>Light Teal</a:t>
              </a:r>
            </a:p>
            <a:p>
              <a:pPr defTabSz="746123"/>
              <a:r>
                <a:rPr lang="en-US" sz="800" b="1" dirty="0">
                  <a:solidFill>
                    <a:srgbClr val="008575"/>
                  </a:solidFill>
                  <a:latin typeface="Segoe UI" panose="020B0502040204020203" pitchFamily="34" charset="0"/>
                  <a:cs typeface="Segoe UI" panose="020B0502040204020203" pitchFamily="34" charset="0"/>
                </a:rPr>
                <a:t>Teal</a:t>
              </a:r>
            </a:p>
          </p:txBody>
        </p:sp>
        <p:sp>
          <p:nvSpPr>
            <p:cNvPr id="134" name="Rectangle 133" descr="Black shape">
              <a:extLst>
                <a:ext uri="{FF2B5EF4-FFF2-40B4-BE49-F238E27FC236}">
                  <a16:creationId xmlns:a16="http://schemas.microsoft.com/office/drawing/2014/main" id="{22F49AE8-1A03-4F6A-BE74-EAD2906BBDE5}"/>
                </a:ext>
              </a:extLst>
            </p:cNvPr>
            <p:cNvSpPr/>
            <p:nvPr/>
          </p:nvSpPr>
          <p:spPr bwMode="auto">
            <a:xfrm>
              <a:off x="9324605"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50E6FF"/>
                  </a:solidFill>
                  <a:latin typeface="Segoe UI" panose="020B0502040204020203" pitchFamily="34" charset="0"/>
                  <a:cs typeface="Segoe UI" panose="020B0502040204020203" pitchFamily="34" charset="0"/>
                </a:rPr>
                <a:t>Light Blue</a:t>
              </a:r>
            </a:p>
            <a:p>
              <a:pPr defTabSz="746123"/>
              <a:r>
                <a:rPr lang="en-US" sz="800" b="1" dirty="0">
                  <a:solidFill>
                    <a:srgbClr val="0078D4"/>
                  </a:solidFill>
                  <a:latin typeface="Segoe UI" panose="020B0502040204020203" pitchFamily="34" charset="0"/>
                  <a:cs typeface="Segoe UI" panose="020B0502040204020203" pitchFamily="34" charset="0"/>
                </a:rPr>
                <a:t>Blue</a:t>
              </a:r>
            </a:p>
          </p:txBody>
        </p:sp>
        <p:sp>
          <p:nvSpPr>
            <p:cNvPr id="135" name="Rectangle 134" descr="Black shape">
              <a:extLst>
                <a:ext uri="{FF2B5EF4-FFF2-40B4-BE49-F238E27FC236}">
                  <a16:creationId xmlns:a16="http://schemas.microsoft.com/office/drawing/2014/main" id="{23DFEDE6-C227-48FE-905F-A29EF6DA58C6}"/>
                </a:ext>
              </a:extLst>
            </p:cNvPr>
            <p:cNvSpPr/>
            <p:nvPr/>
          </p:nvSpPr>
          <p:spPr bwMode="auto">
            <a:xfrm>
              <a:off x="1048848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D59DFF"/>
                  </a:solidFill>
                  <a:latin typeface="Segoe UI" panose="020B0502040204020203" pitchFamily="34" charset="0"/>
                  <a:cs typeface="Segoe UI" panose="020B0502040204020203" pitchFamily="34" charset="0"/>
                </a:rPr>
                <a:t>Light Purple </a:t>
              </a:r>
            </a:p>
            <a:p>
              <a:pPr defTabSz="746123"/>
              <a:r>
                <a:rPr lang="en-US" sz="800" b="1" dirty="0">
                  <a:solidFill>
                    <a:srgbClr val="8661C5"/>
                  </a:solidFill>
                  <a:latin typeface="Segoe UI" panose="020B0502040204020203" pitchFamily="34" charset="0"/>
                  <a:cs typeface="Segoe UI" panose="020B0502040204020203" pitchFamily="34" charset="0"/>
                </a:rPr>
                <a:t>Purple</a:t>
              </a:r>
            </a:p>
          </p:txBody>
        </p:sp>
      </p:grpSp>
      <p:grpSp>
        <p:nvGrpSpPr>
          <p:cNvPr id="20" name="Microsoft Grays" descr="Microsoft Grays brand colors with text in accessible brand colors">
            <a:extLst>
              <a:ext uri="{FF2B5EF4-FFF2-40B4-BE49-F238E27FC236}">
                <a16:creationId xmlns:a16="http://schemas.microsoft.com/office/drawing/2014/main" id="{81570CF1-DB50-4E3E-A239-D911DDF197E5}"/>
              </a:ext>
            </a:extLst>
          </p:cNvPr>
          <p:cNvGrpSpPr/>
          <p:nvPr/>
        </p:nvGrpSpPr>
        <p:grpSpPr>
          <a:xfrm>
            <a:off x="4666239" y="4709378"/>
            <a:ext cx="6949218" cy="593184"/>
            <a:chOff x="4661043" y="5436477"/>
            <a:chExt cx="6949218" cy="832559"/>
          </a:xfrm>
        </p:grpSpPr>
        <p:sp>
          <p:nvSpPr>
            <p:cNvPr id="139" name="Freeform 38" descr="Extra Light Gray shape">
              <a:extLst>
                <a:ext uri="{FF2B5EF4-FFF2-40B4-BE49-F238E27FC236}">
                  <a16:creationId xmlns:a16="http://schemas.microsoft.com/office/drawing/2014/main" id="{38BAFFCF-05CF-49D7-9BA6-88A45B470A84}"/>
                </a:ext>
              </a:extLst>
            </p:cNvPr>
            <p:cNvSpPr/>
            <p:nvPr/>
          </p:nvSpPr>
          <p:spPr bwMode="auto">
            <a:xfrm>
              <a:off x="4661043" y="5436477"/>
              <a:ext cx="1126973" cy="832559"/>
            </a:xfrm>
            <a:prstGeom prst="rect">
              <a:avLst/>
            </a:prstGeom>
            <a:solidFill>
              <a:srgbClr val="F2F2F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Extra Light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R242 G242 B242</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#F2F2F2</a:t>
              </a:r>
            </a:p>
          </p:txBody>
        </p:sp>
        <p:sp>
          <p:nvSpPr>
            <p:cNvPr id="100" name="Freeform 38" descr="Light Gray shape">
              <a:extLst>
                <a:ext uri="{FF2B5EF4-FFF2-40B4-BE49-F238E27FC236}">
                  <a16:creationId xmlns:a16="http://schemas.microsoft.com/office/drawing/2014/main" id="{3ABCEDAE-65FC-42FD-8EE1-674C6BF3C9F7}"/>
                </a:ext>
              </a:extLst>
            </p:cNvPr>
            <p:cNvSpPr/>
            <p:nvPr/>
          </p:nvSpPr>
          <p:spPr bwMode="auto">
            <a:xfrm>
              <a:off x="5822869" y="5436477"/>
              <a:ext cx="1126973" cy="832559"/>
            </a:xfrm>
            <a:prstGeom prst="rect">
              <a:avLst/>
            </a:prstGeom>
            <a:solidFill>
              <a:srgbClr val="E6E6E6"/>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Light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R230 G230 B230</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#E6E6E6</a:t>
              </a:r>
            </a:p>
          </p:txBody>
        </p:sp>
        <p:sp>
          <p:nvSpPr>
            <p:cNvPr id="101" name="Freeform 37">
              <a:extLst>
                <a:ext uri="{FF2B5EF4-FFF2-40B4-BE49-F238E27FC236}">
                  <a16:creationId xmlns:a16="http://schemas.microsoft.com/office/drawing/2014/main" id="{B43D8244-47E6-4089-A1F6-4388BB86A052}"/>
                </a:ext>
              </a:extLst>
            </p:cNvPr>
            <p:cNvSpPr/>
            <p:nvPr/>
          </p:nvSpPr>
          <p:spPr bwMode="auto">
            <a:xfrm>
              <a:off x="6987974" y="5436477"/>
              <a:ext cx="1126973" cy="832559"/>
            </a:xfrm>
            <a:prstGeom prst="rect">
              <a:avLst/>
            </a:prstGeom>
            <a:solidFill>
              <a:srgbClr val="D2D2D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R210 G210 B210 </a:t>
              </a:r>
            </a:p>
            <a:p>
              <a:pPr defTabSz="746123"/>
              <a:r>
                <a:rPr lang="pt-BR" sz="653" dirty="0">
                  <a:solidFill>
                    <a:srgbClr val="000000"/>
                  </a:solidFill>
                  <a:latin typeface="Segoe UI" panose="020B0502040204020203" pitchFamily="34" charset="0"/>
                  <a:cs typeface="Segoe UI" panose="020B0502040204020203" pitchFamily="34" charset="0"/>
                </a:rPr>
                <a:t>Hex #D2D2D2</a:t>
              </a:r>
              <a:endParaRPr lang="en-US" sz="653" dirty="0">
                <a:solidFill>
                  <a:srgbClr val="000000"/>
                </a:solidFill>
                <a:latin typeface="Segoe UI" panose="020B0502040204020203" pitchFamily="34" charset="0"/>
                <a:cs typeface="Segoe UI" panose="020B0502040204020203" pitchFamily="34" charset="0"/>
              </a:endParaRPr>
            </a:p>
          </p:txBody>
        </p:sp>
        <p:sp>
          <p:nvSpPr>
            <p:cNvPr id="102" name="Rectangle 101" descr="Mid Gray shape">
              <a:extLst>
                <a:ext uri="{FF2B5EF4-FFF2-40B4-BE49-F238E27FC236}">
                  <a16:creationId xmlns:a16="http://schemas.microsoft.com/office/drawing/2014/main" id="{D4FCD3F0-594D-4313-870D-781BE8B2C91D}"/>
                </a:ext>
              </a:extLst>
            </p:cNvPr>
            <p:cNvSpPr/>
            <p:nvPr/>
          </p:nvSpPr>
          <p:spPr bwMode="auto">
            <a:xfrm>
              <a:off x="8153080" y="5436477"/>
              <a:ext cx="1126973" cy="832559"/>
            </a:xfrm>
            <a:prstGeom prst="rect">
              <a:avLst/>
            </a:prstGeom>
            <a:solidFill>
              <a:srgbClr val="737373"/>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Mid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FFFFFF"/>
                  </a:solidFill>
                  <a:latin typeface="Segoe UI" panose="020B0502040204020203" pitchFamily="34" charset="0"/>
                  <a:cs typeface="Segoe UI" panose="020B0502040204020203" pitchFamily="34" charset="0"/>
                </a:rPr>
                <a:t>R115 G115 B115 </a:t>
              </a:r>
            </a:p>
            <a:p>
              <a:pPr defTabSz="746123"/>
              <a:r>
                <a:rPr lang="pt-BR" sz="653" dirty="0">
                  <a:solidFill>
                    <a:srgbClr val="FFFFFF"/>
                  </a:solidFill>
                  <a:latin typeface="Segoe UI" panose="020B0502040204020203" pitchFamily="34" charset="0"/>
                  <a:cs typeface="Segoe UI" panose="020B0502040204020203" pitchFamily="34" charset="0"/>
                </a:rPr>
                <a:t>Hex #737373</a:t>
              </a:r>
              <a:endParaRPr lang="en-US" sz="653" dirty="0">
                <a:solidFill>
                  <a:srgbClr val="FFFFFF"/>
                </a:solidFill>
                <a:latin typeface="Segoe UI" panose="020B0502040204020203" pitchFamily="34" charset="0"/>
                <a:cs typeface="Segoe UI" panose="020B0502040204020203" pitchFamily="34" charset="0"/>
              </a:endParaRPr>
            </a:p>
          </p:txBody>
        </p:sp>
        <p:sp>
          <p:nvSpPr>
            <p:cNvPr id="103" name="Rectangle 102" descr="Dark Gray shape">
              <a:extLst>
                <a:ext uri="{FF2B5EF4-FFF2-40B4-BE49-F238E27FC236}">
                  <a16:creationId xmlns:a16="http://schemas.microsoft.com/office/drawing/2014/main" id="{DC776785-45D4-42F2-A35B-705D39B99E98}"/>
                </a:ext>
              </a:extLst>
            </p:cNvPr>
            <p:cNvSpPr/>
            <p:nvPr/>
          </p:nvSpPr>
          <p:spPr bwMode="auto">
            <a:xfrm>
              <a:off x="9318184" y="5436477"/>
              <a:ext cx="1126973" cy="832559"/>
            </a:xfrm>
            <a:prstGeom prst="rect">
              <a:avLst/>
            </a:prstGeom>
            <a:solidFill>
              <a:srgbClr val="525252"/>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Dark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FFFFFF"/>
                  </a:solidFill>
                  <a:latin typeface="Segoe UI" panose="020B0502040204020203" pitchFamily="34" charset="0"/>
                  <a:cs typeface="Segoe UI" panose="020B0502040204020203" pitchFamily="34" charset="0"/>
                </a:rPr>
                <a:t>R80 G80 B80 </a:t>
              </a:r>
            </a:p>
            <a:p>
              <a:pPr defTabSz="746123"/>
              <a:r>
                <a:rPr lang="pt-BR" sz="653" dirty="0">
                  <a:solidFill>
                    <a:srgbClr val="FFFFFF"/>
                  </a:solidFill>
                  <a:latin typeface="Segoe UI" panose="020B0502040204020203" pitchFamily="34" charset="0"/>
                  <a:cs typeface="Segoe UI" panose="020B0502040204020203" pitchFamily="34" charset="0"/>
                </a:rPr>
                <a:t>Hex #505050</a:t>
              </a:r>
              <a:endParaRPr lang="en-US" sz="653" dirty="0">
                <a:solidFill>
                  <a:srgbClr val="FFFFFF"/>
                </a:solidFill>
                <a:latin typeface="Segoe UI" panose="020B0502040204020203" pitchFamily="34" charset="0"/>
                <a:cs typeface="Segoe UI" panose="020B0502040204020203" pitchFamily="34" charset="0"/>
              </a:endParaRPr>
            </a:p>
          </p:txBody>
        </p:sp>
        <p:sp>
          <p:nvSpPr>
            <p:cNvPr id="104" name="Rectangle 103" descr="Extra Dark Gray shape">
              <a:extLst>
                <a:ext uri="{FF2B5EF4-FFF2-40B4-BE49-F238E27FC236}">
                  <a16:creationId xmlns:a16="http://schemas.microsoft.com/office/drawing/2014/main" id="{22FA0E82-9D51-4C8C-984D-F91C1E5A46B5}"/>
                </a:ext>
              </a:extLst>
            </p:cNvPr>
            <p:cNvSpPr/>
            <p:nvPr/>
          </p:nvSpPr>
          <p:spPr bwMode="auto">
            <a:xfrm>
              <a:off x="10483288" y="5436477"/>
              <a:ext cx="1126973" cy="832559"/>
            </a:xfrm>
            <a:prstGeom prst="rect">
              <a:avLst/>
            </a:prstGeom>
            <a:solidFill>
              <a:srgbClr val="2F2F2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Extra Dark Gray</a:t>
              </a:r>
            </a:p>
            <a:p>
              <a:pPr defTabSz="746123"/>
              <a:r>
                <a:rPr lang="pt-BR" sz="653" dirty="0">
                  <a:solidFill>
                    <a:srgbClr val="FFFFFF"/>
                  </a:solidFill>
                  <a:latin typeface="Segoe UI" panose="020B0502040204020203" pitchFamily="34" charset="0"/>
                  <a:cs typeface="Segoe UI" panose="020B0502040204020203" pitchFamily="34" charset="0"/>
                </a:rPr>
                <a:t>R47 G47 B47 </a:t>
              </a:r>
            </a:p>
            <a:p>
              <a:pPr defTabSz="746123"/>
              <a:r>
                <a:rPr lang="pt-BR" sz="653" dirty="0">
                  <a:solidFill>
                    <a:srgbClr val="FFFFFF"/>
                  </a:solidFill>
                  <a:latin typeface="Segoe UI" panose="020B0502040204020203" pitchFamily="34" charset="0"/>
                  <a:cs typeface="Segoe UI" panose="020B0502040204020203" pitchFamily="34" charset="0"/>
                </a:rPr>
                <a:t>Hex #</a:t>
              </a:r>
              <a:r>
                <a:rPr lang="en-US" sz="653" dirty="0">
                  <a:solidFill>
                    <a:srgbClr val="FFFFFF"/>
                  </a:solidFill>
                  <a:latin typeface="Segoe UI" panose="020B0502040204020203" pitchFamily="34" charset="0"/>
                  <a:cs typeface="Segoe UI" panose="020B0502040204020203" pitchFamily="34" charset="0"/>
                </a:rPr>
                <a:t>2F2F2F</a:t>
              </a:r>
            </a:p>
            <a:p>
              <a:pPr defTabSz="746123"/>
              <a:endParaRPr lang="en-US" sz="800" b="1" dirty="0">
                <a:solidFill>
                  <a:srgbClr val="FFFFF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57510636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tx1"/>
                </a:solidFill>
              </a:rPr>
              <a:t>PowerPoint Desig</a:t>
            </a:r>
            <a:r>
              <a:rPr lang="en-US" dirty="0">
                <a:solidFill>
                  <a:schemeClr val="tx1"/>
                </a:solidFill>
              </a:rPr>
              <a:t>n Ideas</a:t>
            </a:r>
            <a:endParaRPr lang="en-US" sz="2000" dirty="0">
              <a:solidFill>
                <a:schemeClr val="tx1"/>
              </a:solidFill>
            </a:endParaRP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Get suggestions for slides</a:t>
            </a:r>
          </a:p>
          <a:p>
            <a:pPr defTabSz="903827">
              <a:spcBef>
                <a:spcPts val="775"/>
              </a:spcBef>
              <a:buSzPct val="90000"/>
              <a:defRPr/>
            </a:pPr>
            <a:r>
              <a:rPr lang="en-US" sz="1400" dirty="0">
                <a:latin typeface="+mj-lt"/>
                <a:cs typeface="Segoe UI" panose="020B0502040204020203" pitchFamily="34" charset="0"/>
              </a:rPr>
              <a:t>PowerPoint Designer </a:t>
            </a:r>
            <a:r>
              <a:rPr lang="en-US" sz="1400" dirty="0">
                <a:cs typeface="Segoe UI" panose="020B0502040204020203" pitchFamily="34" charset="0"/>
              </a:rPr>
              <a:t>can create suggestions for your slide content. </a:t>
            </a:r>
          </a:p>
          <a:p>
            <a:pPr lvl="0" defTabSz="903827">
              <a:spcBef>
                <a:spcPts val="775"/>
              </a:spcBef>
              <a:buSzPct val="90000"/>
              <a:defRPr/>
            </a:pPr>
            <a:r>
              <a:rPr lang="en-US" sz="1400" dirty="0">
                <a:cs typeface="Segoe UI" panose="020B0502040204020203" pitchFamily="34" charset="0"/>
              </a:rPr>
              <a:t>To access Design Ideas, click the </a:t>
            </a:r>
            <a:br>
              <a:rPr lang="en-US" sz="1400" dirty="0">
                <a:cs typeface="Segoe UI" panose="020B0502040204020203" pitchFamily="34" charset="0"/>
              </a:rPr>
            </a:br>
            <a:r>
              <a:rPr lang="en-US" sz="1400" dirty="0">
                <a:cs typeface="Segoe UI" panose="020B0502040204020203" pitchFamily="34" charset="0"/>
              </a:rPr>
              <a:t>“</a:t>
            </a:r>
            <a:r>
              <a:rPr lang="en-US" sz="1400" dirty="0">
                <a:latin typeface="Segoe UI Semibold"/>
                <a:cs typeface="Segoe UI" panose="020B0502040204020203" pitchFamily="34" charset="0"/>
              </a:rPr>
              <a:t>Design</a:t>
            </a:r>
            <a:r>
              <a:rPr lang="en-US" sz="1400" dirty="0">
                <a:cs typeface="Segoe UI" panose="020B0502040204020203" pitchFamily="34" charset="0"/>
              </a:rPr>
              <a:t>” tab in the Ribbon and </a:t>
            </a:r>
            <a:br>
              <a:rPr lang="en-US" sz="1400" dirty="0">
                <a:cs typeface="Segoe UI" panose="020B0502040204020203" pitchFamily="34" charset="0"/>
              </a:rPr>
            </a:br>
            <a:r>
              <a:rPr lang="en-US" sz="1400" dirty="0">
                <a:cs typeface="Segoe UI" panose="020B0502040204020203" pitchFamily="34" charset="0"/>
              </a:rPr>
              <a:t>then “</a:t>
            </a:r>
            <a:r>
              <a:rPr lang="en-US" sz="1400" dirty="0">
                <a:latin typeface="Segoe UI Semibold"/>
                <a:cs typeface="Segoe UI" panose="020B0502040204020203" pitchFamily="34" charset="0"/>
              </a:rPr>
              <a:t>Design Ideas</a:t>
            </a:r>
            <a:r>
              <a:rPr lang="en-US" sz="1400" dirty="0">
                <a:cs typeface="Segoe UI" panose="020B0502040204020203" pitchFamily="34" charset="0"/>
              </a:rPr>
              <a:t>” on the right.</a:t>
            </a:r>
          </a:p>
          <a:p>
            <a:pPr lvl="0" defTabSz="903827">
              <a:spcBef>
                <a:spcPts val="775"/>
              </a:spcBef>
              <a:buSzPct val="90000"/>
              <a:defRPr/>
            </a:pPr>
            <a:r>
              <a:rPr lang="en-US" sz="1400" dirty="0">
                <a:latin typeface="Segoe UI Semibold"/>
                <a:cs typeface="Segoe UI" panose="020B0502040204020203" pitchFamily="34" charset="0"/>
              </a:rPr>
              <a:t>Designer</a:t>
            </a:r>
            <a:r>
              <a:rPr lang="en-US" sz="1400" dirty="0">
                <a:cs typeface="Segoe UI" panose="020B0502040204020203" pitchFamily="34" charset="0"/>
              </a:rPr>
              <a:t> will also trigger when </a:t>
            </a:r>
            <a:br>
              <a:rPr lang="en-US" sz="1400" dirty="0">
                <a:cs typeface="Segoe UI" panose="020B0502040204020203" pitchFamily="34" charset="0"/>
              </a:rPr>
            </a:br>
            <a:r>
              <a:rPr lang="en-US" sz="1400" dirty="0">
                <a:cs typeface="Segoe UI" panose="020B0502040204020203" pitchFamily="34" charset="0"/>
              </a:rPr>
              <a:t>you insert an image.</a:t>
            </a:r>
          </a:p>
        </p:txBody>
      </p:sp>
      <p:pic>
        <p:nvPicPr>
          <p:cNvPr id="11" name="Graphic 10" descr="Design Ideas icon found on the Design tab on the Ribbon menu">
            <a:extLst>
              <a:ext uri="{FF2B5EF4-FFF2-40B4-BE49-F238E27FC236}">
                <a16:creationId xmlns:a16="http://schemas.microsoft.com/office/drawing/2014/main" id="{3DFF0FEE-B504-47B5-97D7-7058E4899A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868" y="4060271"/>
            <a:ext cx="1117282" cy="1575183"/>
          </a:xfrm>
          <a:prstGeom prst="rect">
            <a:avLst/>
          </a:prstGeom>
        </p:spPr>
      </p:pic>
      <p:pic>
        <p:nvPicPr>
          <p:cNvPr id="28" name="Picture 27" descr="PowerPoint Designer slide layout example.">
            <a:extLst>
              <a:ext uri="{FF2B5EF4-FFF2-40B4-BE49-F238E27FC236}">
                <a16:creationId xmlns:a16="http://schemas.microsoft.com/office/drawing/2014/main" id="{03C22175-52B3-400C-BB01-71154D819DC2}"/>
              </a:ext>
            </a:extLst>
          </p:cNvPr>
          <p:cNvPicPr>
            <a:picLocks noChangeAspect="1"/>
          </p:cNvPicPr>
          <p:nvPr/>
        </p:nvPicPr>
        <p:blipFill>
          <a:blip r:embed="rId5"/>
          <a:stretch>
            <a:fillRect/>
          </a:stretch>
        </p:blipFill>
        <p:spPr>
          <a:xfrm>
            <a:off x="4355260" y="1443082"/>
            <a:ext cx="3474718" cy="1958854"/>
          </a:xfrm>
          <a:prstGeom prst="rect">
            <a:avLst/>
          </a:prstGeom>
        </p:spPr>
      </p:pic>
      <p:pic>
        <p:nvPicPr>
          <p:cNvPr id="26" name="Picture 25" descr="PowerPoint Designer slide layout example.">
            <a:extLst>
              <a:ext uri="{FF2B5EF4-FFF2-40B4-BE49-F238E27FC236}">
                <a16:creationId xmlns:a16="http://schemas.microsoft.com/office/drawing/2014/main" id="{C8F11940-521A-4955-AE86-D32D37EF3532}"/>
              </a:ext>
            </a:extLst>
          </p:cNvPr>
          <p:cNvPicPr>
            <a:picLocks noChangeAspect="1"/>
          </p:cNvPicPr>
          <p:nvPr/>
        </p:nvPicPr>
        <p:blipFill>
          <a:blip r:embed="rId6"/>
          <a:stretch>
            <a:fillRect/>
          </a:stretch>
        </p:blipFill>
        <p:spPr>
          <a:xfrm>
            <a:off x="8134462" y="1431063"/>
            <a:ext cx="3474718" cy="1965776"/>
          </a:xfrm>
          <a:prstGeom prst="rect">
            <a:avLst/>
          </a:prstGeom>
        </p:spPr>
      </p:pic>
      <p:pic>
        <p:nvPicPr>
          <p:cNvPr id="24" name="Picture 23" descr="PowerPoint Designer slide layout example.">
            <a:extLst>
              <a:ext uri="{FF2B5EF4-FFF2-40B4-BE49-F238E27FC236}">
                <a16:creationId xmlns:a16="http://schemas.microsoft.com/office/drawing/2014/main" id="{FF603395-DB1E-434B-A081-8329D5AAA286}"/>
              </a:ext>
            </a:extLst>
          </p:cNvPr>
          <p:cNvPicPr>
            <a:picLocks noChangeAspect="1"/>
          </p:cNvPicPr>
          <p:nvPr/>
        </p:nvPicPr>
        <p:blipFill>
          <a:blip r:embed="rId7"/>
          <a:stretch>
            <a:fillRect/>
          </a:stretch>
        </p:blipFill>
        <p:spPr>
          <a:xfrm>
            <a:off x="4365802" y="3676600"/>
            <a:ext cx="3474718" cy="1958854"/>
          </a:xfrm>
          <a:prstGeom prst="rect">
            <a:avLst/>
          </a:prstGeom>
        </p:spPr>
      </p:pic>
      <p:pic>
        <p:nvPicPr>
          <p:cNvPr id="22" name="Picture 21" descr="PowerPoint Designer slide layout example.">
            <a:extLst>
              <a:ext uri="{FF2B5EF4-FFF2-40B4-BE49-F238E27FC236}">
                <a16:creationId xmlns:a16="http://schemas.microsoft.com/office/drawing/2014/main" id="{09F0598E-8836-43BD-A96E-1CF73EA72223}"/>
              </a:ext>
            </a:extLst>
          </p:cNvPr>
          <p:cNvPicPr>
            <a:picLocks noChangeAspect="1"/>
          </p:cNvPicPr>
          <p:nvPr/>
        </p:nvPicPr>
        <p:blipFill>
          <a:blip r:embed="rId8"/>
          <a:stretch>
            <a:fillRect/>
          </a:stretch>
        </p:blipFill>
        <p:spPr>
          <a:xfrm>
            <a:off x="8134462" y="3669875"/>
            <a:ext cx="3474718" cy="1965776"/>
          </a:xfrm>
          <a:prstGeom prst="rect">
            <a:avLst/>
          </a:prstGeom>
        </p:spPr>
      </p:pic>
    </p:spTree>
    <p:extLst>
      <p:ext uri="{BB962C8B-B14F-4D97-AF65-F5344CB8AC3E}">
        <p14:creationId xmlns:p14="http://schemas.microsoft.com/office/powerpoint/2010/main" val="36656282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tx1"/>
                </a:solidFill>
              </a:rPr>
              <a:t>Microsoft monoline icons</a:t>
            </a: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Looking for icon resources?</a:t>
            </a:r>
          </a:p>
          <a:p>
            <a:pPr defTabSz="903827">
              <a:spcBef>
                <a:spcPts val="775"/>
              </a:spcBef>
              <a:buSzPct val="90000"/>
              <a:defRPr/>
            </a:pPr>
            <a:r>
              <a:rPr lang="en-US" sz="1400" dirty="0">
                <a:latin typeface="Segoe UI" panose="020B0502040204020203" pitchFamily="34" charset="0"/>
                <a:cs typeface="Segoe UI" panose="020B0502040204020203" pitchFamily="34" charset="0"/>
              </a:rPr>
              <a:t>The Monoline icon library for PowerPoint is a slide deck that provides a library of icons for use in PowerPoint presentations. </a:t>
            </a:r>
          </a:p>
          <a:p>
            <a:pPr defTabSz="903827">
              <a:spcBef>
                <a:spcPts val="775"/>
              </a:spcBef>
              <a:buSzPct val="90000"/>
              <a:defRPr/>
            </a:pPr>
            <a:r>
              <a:rPr lang="en-US" sz="1400" dirty="0">
                <a:latin typeface="Segoe UI" panose="020B0502040204020203" pitchFamily="34" charset="0"/>
                <a:cs typeface="Segoe UI" panose="020B0502040204020203" pitchFamily="34" charset="0"/>
              </a:rPr>
              <a:t>The Monoline icon style guide for PowerPoint is a pdf with additional guidelines. </a:t>
            </a:r>
          </a:p>
          <a:p>
            <a:pPr defTabSz="903827">
              <a:spcBef>
                <a:spcPts val="775"/>
              </a:spcBef>
              <a:buSzPct val="90000"/>
              <a:defRPr/>
            </a:pPr>
            <a:r>
              <a:rPr lang="en-US" sz="1400" dirty="0"/>
              <a:t>Download both from </a:t>
            </a:r>
            <a:r>
              <a:rPr lang="en-US" sz="1400" dirty="0">
                <a:hlinkClick r:id="rId3"/>
              </a:rPr>
              <a:t>Brand Central</a:t>
            </a:r>
            <a:r>
              <a:rPr lang="en-US" sz="1400" dirty="0"/>
              <a:t>.</a:t>
            </a:r>
            <a:endParaRPr lang="en-US" sz="1400" dirty="0">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D0FF32AF-1F5D-4E9A-A156-0DB4C6031BB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55466" y="1436688"/>
            <a:ext cx="3474718" cy="1954529"/>
          </a:xfrm>
          <a:prstGeom prst="rect">
            <a:avLst/>
          </a:prstGeom>
        </p:spPr>
      </p:pic>
      <p:pic>
        <p:nvPicPr>
          <p:cNvPr id="6" name="Picture 5" descr="Slide example showing monoline icons">
            <a:extLst>
              <a:ext uri="{FF2B5EF4-FFF2-40B4-BE49-F238E27FC236}">
                <a16:creationId xmlns:a16="http://schemas.microsoft.com/office/drawing/2014/main" id="{BED3E115-417E-4480-A560-9A1D37BA427F}"/>
              </a:ext>
            </a:extLst>
          </p:cNvPr>
          <p:cNvPicPr>
            <a:picLocks noChangeAspect="1"/>
          </p:cNvPicPr>
          <p:nvPr/>
        </p:nvPicPr>
        <p:blipFill>
          <a:blip r:embed="rId5"/>
          <a:stretch>
            <a:fillRect/>
          </a:stretch>
        </p:blipFill>
        <p:spPr>
          <a:xfrm>
            <a:off x="8134668" y="1443081"/>
            <a:ext cx="3474720" cy="1954529"/>
          </a:xfrm>
          <a:prstGeom prst="rect">
            <a:avLst/>
          </a:prstGeom>
          <a:ln>
            <a:solidFill>
              <a:schemeClr val="tx1">
                <a:alpha val="27000"/>
              </a:schemeClr>
            </a:solidFill>
          </a:ln>
        </p:spPr>
      </p:pic>
      <p:pic>
        <p:nvPicPr>
          <p:cNvPr id="4" name="Picture 3" descr="Slide example showing usage guidelines for monoline icons">
            <a:extLst>
              <a:ext uri="{FF2B5EF4-FFF2-40B4-BE49-F238E27FC236}">
                <a16:creationId xmlns:a16="http://schemas.microsoft.com/office/drawing/2014/main" id="{F840AA2B-186A-42FF-9518-01FAFBD9AA6A}"/>
              </a:ext>
            </a:extLst>
          </p:cNvPr>
          <p:cNvPicPr>
            <a:picLocks noChangeAspect="1"/>
          </p:cNvPicPr>
          <p:nvPr/>
        </p:nvPicPr>
        <p:blipFill>
          <a:blip r:embed="rId6"/>
          <a:stretch>
            <a:fillRect/>
          </a:stretch>
        </p:blipFill>
        <p:spPr>
          <a:xfrm>
            <a:off x="4365802" y="3680925"/>
            <a:ext cx="3474720" cy="1954530"/>
          </a:xfrm>
          <a:prstGeom prst="rect">
            <a:avLst/>
          </a:prstGeom>
          <a:ln>
            <a:solidFill>
              <a:schemeClr val="tx1">
                <a:alpha val="27000"/>
              </a:schemeClr>
            </a:solidFill>
          </a:ln>
        </p:spPr>
      </p:pic>
      <p:pic>
        <p:nvPicPr>
          <p:cNvPr id="7" name="Picture 6" descr="Slide example showing monoline icons">
            <a:extLst>
              <a:ext uri="{FF2B5EF4-FFF2-40B4-BE49-F238E27FC236}">
                <a16:creationId xmlns:a16="http://schemas.microsoft.com/office/drawing/2014/main" id="{2254EDC7-4C49-4DD7-A920-E2333F14F76C}"/>
              </a:ext>
            </a:extLst>
          </p:cNvPr>
          <p:cNvPicPr>
            <a:picLocks noChangeAspect="1"/>
          </p:cNvPicPr>
          <p:nvPr/>
        </p:nvPicPr>
        <p:blipFill>
          <a:blip r:embed="rId7"/>
          <a:stretch>
            <a:fillRect/>
          </a:stretch>
        </p:blipFill>
        <p:spPr>
          <a:xfrm>
            <a:off x="8134668" y="3680925"/>
            <a:ext cx="3474720" cy="1954530"/>
          </a:xfrm>
          <a:prstGeom prst="rect">
            <a:avLst/>
          </a:prstGeom>
          <a:ln>
            <a:solidFill>
              <a:schemeClr val="tx1">
                <a:alpha val="27000"/>
              </a:schemeClr>
            </a:solidFill>
          </a:ln>
        </p:spPr>
      </p:pic>
    </p:spTree>
    <p:extLst>
      <p:ext uri="{BB962C8B-B14F-4D97-AF65-F5344CB8AC3E}">
        <p14:creationId xmlns:p14="http://schemas.microsoft.com/office/powerpoint/2010/main" val="106194121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505626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39657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code slide</a:t>
            </a:r>
          </a:p>
        </p:txBody>
      </p:sp>
      <p:sp>
        <p:nvSpPr>
          <p:cNvPr id="5" name="Text Placeholder 4"/>
          <p:cNvSpPr>
            <a:spLocks noGrp="1"/>
          </p:cNvSpPr>
          <p:nvPr>
            <p:ph type="body" sz="quarter" idx="10"/>
          </p:nvPr>
        </p:nvSpPr>
        <p:spPr/>
        <p:txBody>
          <a:bodyPr/>
          <a:lstStyle/>
          <a:p>
            <a:r>
              <a:rPr lang="en-US" dirty="0"/>
              <a:t>This slide layout uses Consolas, a monotype font which is ideal for showing software code. </a:t>
            </a:r>
          </a:p>
        </p:txBody>
      </p:sp>
    </p:spTree>
    <p:extLst>
      <p:ext uri="{BB962C8B-B14F-4D97-AF65-F5344CB8AC3E}">
        <p14:creationId xmlns:p14="http://schemas.microsoft.com/office/powerpoint/2010/main" val="948522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9FF5A2-57DE-44FF-8233-3686B74A1AF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3005860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Notes (hidden)</a:t>
            </a:r>
          </a:p>
        </p:txBody>
      </p:sp>
      <p:sp>
        <p:nvSpPr>
          <p:cNvPr id="6" name="Text Placeholder 5"/>
          <p:cNvSpPr>
            <a:spLocks noGrp="1"/>
          </p:cNvSpPr>
          <p:nvPr>
            <p:ph type="body" sz="quarter" idx="12"/>
          </p:nvPr>
        </p:nvSpPr>
        <p:spPr/>
        <p:txBody>
          <a:bodyPr/>
          <a:lstStyle/>
          <a:p>
            <a:r>
              <a:rPr lang="en-US" dirty="0"/>
              <a:t>Some speakers at Microsoft like to use this slide for hidden “notes slides”. </a:t>
            </a:r>
          </a:p>
          <a:p>
            <a:r>
              <a:rPr lang="en-US" dirty="0"/>
              <a:t>Delete it if you don’t want to use it.</a:t>
            </a:r>
          </a:p>
        </p:txBody>
      </p:sp>
      <p:sp>
        <p:nvSpPr>
          <p:cNvPr id="7" name="Text Placeholder 6"/>
          <p:cNvSpPr>
            <a:spLocks noGrp="1"/>
          </p:cNvSpPr>
          <p:nvPr>
            <p:ph type="body" sz="quarter" idx="11"/>
          </p:nvPr>
        </p:nvSpPr>
        <p:spPr/>
        <p:txBody>
          <a:bodyPr/>
          <a:lstStyle/>
          <a:p>
            <a:r>
              <a:rPr lang="en-US" dirty="0"/>
              <a:t>NEXT: &lt;next slide title&gt;</a:t>
            </a:r>
          </a:p>
        </p:txBody>
      </p:sp>
    </p:spTree>
    <p:extLst>
      <p:ext uri="{BB962C8B-B14F-4D97-AF65-F5344CB8AC3E}">
        <p14:creationId xmlns:p14="http://schemas.microsoft.com/office/powerpoint/2010/main" val="125802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116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06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Presentation title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a:xfrm>
            <a:off x="584200" y="3962400"/>
            <a:ext cx="9144000" cy="677108"/>
          </a:xfrm>
        </p:spPr>
        <p:txBody>
          <a:bodyPr/>
          <a:lstStyle/>
          <a:p>
            <a:r>
              <a:rPr lang="en-US" dirty="0"/>
              <a:t>Speaker name</a:t>
            </a:r>
          </a:p>
          <a:p>
            <a:r>
              <a:rPr lang="en-US" dirty="0"/>
              <a:t>Title</a:t>
            </a:r>
          </a:p>
        </p:txBody>
      </p:sp>
    </p:spTree>
    <p:extLst>
      <p:ext uri="{BB962C8B-B14F-4D97-AF65-F5344CB8AC3E}">
        <p14:creationId xmlns:p14="http://schemas.microsoft.com/office/powerpoint/2010/main" val="403418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Presentation title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p:txBody>
          <a:bodyPr/>
          <a:lstStyle/>
          <a:p>
            <a:r>
              <a:rPr lang="en-US" dirty="0"/>
              <a:t>Speaker name</a:t>
            </a:r>
          </a:p>
          <a:p>
            <a:r>
              <a:rPr lang="en-US" dirty="0"/>
              <a:t>Title</a:t>
            </a:r>
          </a:p>
        </p:txBody>
      </p:sp>
    </p:spTree>
    <p:extLst>
      <p:ext uri="{BB962C8B-B14F-4D97-AF65-F5344CB8AC3E}">
        <p14:creationId xmlns:p14="http://schemas.microsoft.com/office/powerpoint/2010/main" val="1686727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Presentation title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p:txBody>
          <a:bodyPr/>
          <a:lstStyle/>
          <a:p>
            <a:r>
              <a:rPr lang="en-US" dirty="0"/>
              <a:t>Speaker name</a:t>
            </a:r>
          </a:p>
          <a:p>
            <a:r>
              <a:rPr lang="en-US" dirty="0"/>
              <a:t>Title</a:t>
            </a:r>
          </a:p>
        </p:txBody>
      </p:sp>
    </p:spTree>
    <p:extLst>
      <p:ext uri="{BB962C8B-B14F-4D97-AF65-F5344CB8AC3E}">
        <p14:creationId xmlns:p14="http://schemas.microsoft.com/office/powerpoint/2010/main" val="424102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Presentation title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p:txBody>
          <a:bodyPr/>
          <a:lstStyle/>
          <a:p>
            <a:r>
              <a:rPr lang="en-US" dirty="0"/>
              <a:t>Speaker name</a:t>
            </a:r>
          </a:p>
          <a:p>
            <a:r>
              <a:rPr lang="en-US" dirty="0"/>
              <a:t>Title</a:t>
            </a:r>
          </a:p>
        </p:txBody>
      </p:sp>
    </p:spTree>
    <p:extLst>
      <p:ext uri="{BB962C8B-B14F-4D97-AF65-F5344CB8AC3E}">
        <p14:creationId xmlns:p14="http://schemas.microsoft.com/office/powerpoint/2010/main" val="823083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(without bullet points)</a:t>
            </a:r>
          </a:p>
        </p:txBody>
      </p:sp>
      <p:sp>
        <p:nvSpPr>
          <p:cNvPr id="6" name="Text Placeholder 5"/>
          <p:cNvSpPr>
            <a:spLocks noGrp="1"/>
          </p:cNvSpPr>
          <p:nvPr>
            <p:ph type="body" sz="quarter" idx="10"/>
          </p:nvPr>
        </p:nvSpPr>
        <p:spPr>
          <a:xfrm>
            <a:off x="586390" y="1434370"/>
            <a:ext cx="11018520" cy="1095685"/>
          </a:xfrm>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1612499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with bulleted text</a:t>
            </a:r>
          </a:p>
        </p:txBody>
      </p:sp>
      <p:sp>
        <p:nvSpPr>
          <p:cNvPr id="6" name="Text Placeholder 5"/>
          <p:cNvSpPr>
            <a:spLocks noGrp="1"/>
          </p:cNvSpPr>
          <p:nvPr>
            <p:ph sz="quarter" idx="10"/>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2298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dirty="0"/>
              <a:t>Example with longer headline text</a:t>
            </a:r>
            <a:br>
              <a:rPr lang="en-US" dirty="0"/>
            </a:br>
            <a:r>
              <a:rPr lang="en-US" dirty="0"/>
              <a:t>wrapping to a second line</a:t>
            </a:r>
          </a:p>
        </p:txBody>
      </p:sp>
      <p:sp>
        <p:nvSpPr>
          <p:cNvPr id="6" name="Text Placeholder 5"/>
          <p:cNvSpPr>
            <a:spLocks noGrp="1"/>
          </p:cNvSpPr>
          <p:nvPr>
            <p:ph type="body" sz="quarter" idx="10"/>
          </p:nvPr>
        </p:nvSpPr>
        <p:spPr>
          <a:xfrm>
            <a:off x="590868" y="2019300"/>
            <a:ext cx="11018520" cy="2628412"/>
          </a:xfrm>
        </p:spPr>
        <p:txBody>
          <a:bodyPr/>
          <a:lstStyle/>
          <a:p>
            <a:pPr>
              <a:lnSpc>
                <a:spcPct val="95000"/>
              </a:lnSpc>
            </a:pPr>
            <a:r>
              <a:rPr lang="en-US" dirty="0"/>
              <a:t>When the headline text is 2 lines, move this text block </a:t>
            </a:r>
            <a:br>
              <a:rPr lang="en-US" dirty="0"/>
            </a:br>
            <a:r>
              <a:rPr lang="en-US" dirty="0"/>
              <a:t>down to align to the lower blue guide</a:t>
            </a:r>
          </a:p>
          <a:p>
            <a:pPr>
              <a:lnSpc>
                <a:spcPct val="95000"/>
              </a:lnSpc>
            </a:pPr>
            <a:r>
              <a:rPr lang="en-US" dirty="0"/>
              <a:t>If you don’t see guidelines, click on the View menu, </a:t>
            </a:r>
            <a:br>
              <a:rPr lang="en-US" dirty="0"/>
            </a:br>
            <a:r>
              <a:rPr lang="en-US" dirty="0"/>
              <a:t>and then check the box in front of “Guides”</a:t>
            </a:r>
          </a:p>
          <a:p>
            <a:pPr>
              <a:lnSpc>
                <a:spcPct val="95000"/>
              </a:lnSpc>
            </a:pPr>
            <a:r>
              <a:rPr lang="en-US" dirty="0"/>
              <a:t>Use a “soft return” Shift + Enter to wrap text without </a:t>
            </a:r>
            <a:br>
              <a:rPr lang="en-US" dirty="0"/>
            </a:br>
            <a:r>
              <a:rPr lang="en-US" dirty="0"/>
              <a:t>adding extra line spacing</a:t>
            </a:r>
          </a:p>
        </p:txBody>
      </p:sp>
      <p:sp>
        <p:nvSpPr>
          <p:cNvPr id="5" name="Freeform: Shape 4" descr="arrow pointing to the guideline referenced in the description">
            <a:extLst>
              <a:ext uri="{FF2B5EF4-FFF2-40B4-BE49-F238E27FC236}">
                <a16:creationId xmlns:a16="http://schemas.microsoft.com/office/drawing/2014/main" id="{665B403C-D96F-49D2-A0FA-2D811AA4C0AB}"/>
              </a:ext>
            </a:extLst>
          </p:cNvPr>
          <p:cNvSpPr/>
          <p:nvPr/>
        </p:nvSpPr>
        <p:spPr bwMode="auto">
          <a:xfrm>
            <a:off x="6801636" y="2019300"/>
            <a:ext cx="2588543" cy="644899"/>
          </a:xfrm>
          <a:custGeom>
            <a:avLst/>
            <a:gdLst>
              <a:gd name="connsiteX0" fmla="*/ 0 w 822960"/>
              <a:gd name="connsiteY0" fmla="*/ 205740 h 205740"/>
              <a:gd name="connsiteX1" fmla="*/ 822960 w 822960"/>
              <a:gd name="connsiteY1" fmla="*/ 205740 h 205740"/>
              <a:gd name="connsiteX2" fmla="*/ 822960 w 822960"/>
              <a:gd name="connsiteY2" fmla="*/ 0 h 205740"/>
              <a:gd name="connsiteX0" fmla="*/ 0 w 822960"/>
              <a:gd name="connsiteY0" fmla="*/ 196007 h 196007"/>
              <a:gd name="connsiteX1" fmla="*/ 822960 w 822960"/>
              <a:gd name="connsiteY1" fmla="*/ 196007 h 196007"/>
              <a:gd name="connsiteX2" fmla="*/ 822960 w 822960"/>
              <a:gd name="connsiteY2" fmla="*/ 0 h 196007"/>
              <a:gd name="connsiteX0" fmla="*/ 0 w 860823"/>
              <a:gd name="connsiteY0" fmla="*/ 196007 h 196007"/>
              <a:gd name="connsiteX1" fmla="*/ 860823 w 860823"/>
              <a:gd name="connsiteY1" fmla="*/ 196007 h 196007"/>
              <a:gd name="connsiteX2" fmla="*/ 860823 w 860823"/>
              <a:gd name="connsiteY2" fmla="*/ 0 h 196007"/>
            </a:gdLst>
            <a:ahLst/>
            <a:cxnLst>
              <a:cxn ang="0">
                <a:pos x="connsiteX0" y="connsiteY0"/>
              </a:cxn>
              <a:cxn ang="0">
                <a:pos x="connsiteX1" y="connsiteY1"/>
              </a:cxn>
              <a:cxn ang="0">
                <a:pos x="connsiteX2" y="connsiteY2"/>
              </a:cxn>
            </a:cxnLst>
            <a:rect l="l" t="t" r="r" b="b"/>
            <a:pathLst>
              <a:path w="860823" h="196007">
                <a:moveTo>
                  <a:pt x="0" y="196007"/>
                </a:moveTo>
                <a:lnTo>
                  <a:pt x="860823" y="196007"/>
                </a:lnTo>
                <a:lnTo>
                  <a:pt x="860823"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3219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678E8C-95DD-4E4F-AB64-869AC43E1C98}"/>
              </a:ext>
            </a:extLst>
          </p:cNvPr>
          <p:cNvSpPr>
            <a:spLocks noGrp="1"/>
          </p:cNvSpPr>
          <p:nvPr>
            <p:ph type="title"/>
          </p:nvPr>
        </p:nvSpPr>
        <p:spPr>
          <a:xfrm>
            <a:off x="588263" y="457200"/>
            <a:ext cx="11018520" cy="553998"/>
          </a:xfrm>
        </p:spPr>
        <p:txBody>
          <a:bodyPr/>
          <a:lstStyle/>
          <a:p>
            <a:r>
              <a:rPr lang="en-US" dirty="0"/>
              <a:t>Popular Job Roles</a:t>
            </a:r>
          </a:p>
        </p:txBody>
      </p:sp>
      <p:sp>
        <p:nvSpPr>
          <p:cNvPr id="7" name="Text Placeholder 6">
            <a:extLst>
              <a:ext uri="{FF2B5EF4-FFF2-40B4-BE49-F238E27FC236}">
                <a16:creationId xmlns:a16="http://schemas.microsoft.com/office/drawing/2014/main" id="{FB68F41E-A629-6741-82A7-90A39CF55010}"/>
              </a:ext>
            </a:extLst>
          </p:cNvPr>
          <p:cNvSpPr>
            <a:spLocks noGrp="1"/>
          </p:cNvSpPr>
          <p:nvPr>
            <p:ph type="body" sz="quarter" idx="16"/>
          </p:nvPr>
        </p:nvSpPr>
        <p:spPr>
          <a:xfrm>
            <a:off x="582613" y="4753938"/>
            <a:ext cx="2532888" cy="307777"/>
          </a:xfrm>
        </p:spPr>
        <p:txBody>
          <a:bodyPr/>
          <a:lstStyle/>
          <a:p>
            <a:r>
              <a:rPr lang="en-US" dirty="0"/>
              <a:t>Administrator</a:t>
            </a:r>
          </a:p>
        </p:txBody>
      </p:sp>
      <p:sp>
        <p:nvSpPr>
          <p:cNvPr id="4" name="Picture Placeholder 3">
            <a:extLst>
              <a:ext uri="{FF2B5EF4-FFF2-40B4-BE49-F238E27FC236}">
                <a16:creationId xmlns:a16="http://schemas.microsoft.com/office/drawing/2014/main" id="{F76DDB8A-80C0-1848-AF60-96B79A20EE86}"/>
              </a:ext>
            </a:extLst>
          </p:cNvPr>
          <p:cNvSpPr>
            <a:spLocks noGrp="1"/>
          </p:cNvSpPr>
          <p:nvPr>
            <p:ph type="pic" sz="quarter" idx="13"/>
          </p:nvPr>
        </p:nvSpPr>
        <p:spPr/>
      </p:sp>
      <p:sp>
        <p:nvSpPr>
          <p:cNvPr id="8" name="Text Placeholder 7">
            <a:extLst>
              <a:ext uri="{FF2B5EF4-FFF2-40B4-BE49-F238E27FC236}">
                <a16:creationId xmlns:a16="http://schemas.microsoft.com/office/drawing/2014/main" id="{F76A581D-01D8-F64B-8801-C0EAA807ADC3}"/>
              </a:ext>
            </a:extLst>
          </p:cNvPr>
          <p:cNvSpPr>
            <a:spLocks noGrp="1"/>
          </p:cNvSpPr>
          <p:nvPr>
            <p:ph type="body" sz="quarter" idx="17"/>
          </p:nvPr>
        </p:nvSpPr>
        <p:spPr>
          <a:xfrm>
            <a:off x="3413908" y="4753938"/>
            <a:ext cx="2532888" cy="307777"/>
          </a:xfrm>
        </p:spPr>
        <p:txBody>
          <a:bodyPr/>
          <a:lstStyle/>
          <a:p>
            <a:r>
              <a:rPr lang="en-US" dirty="0"/>
              <a:t>Developer</a:t>
            </a:r>
          </a:p>
        </p:txBody>
      </p:sp>
      <p:sp>
        <p:nvSpPr>
          <p:cNvPr id="5" name="Picture Placeholder 4">
            <a:extLst>
              <a:ext uri="{FF2B5EF4-FFF2-40B4-BE49-F238E27FC236}">
                <a16:creationId xmlns:a16="http://schemas.microsoft.com/office/drawing/2014/main" id="{65515BF3-50A7-7D45-8A94-DB88A44E2C16}"/>
              </a:ext>
            </a:extLst>
          </p:cNvPr>
          <p:cNvSpPr>
            <a:spLocks noGrp="1"/>
          </p:cNvSpPr>
          <p:nvPr>
            <p:ph type="pic" sz="quarter" idx="14"/>
          </p:nvPr>
        </p:nvSpPr>
        <p:spPr/>
      </p:sp>
      <p:sp>
        <p:nvSpPr>
          <p:cNvPr id="9" name="Text Placeholder 8">
            <a:extLst>
              <a:ext uri="{FF2B5EF4-FFF2-40B4-BE49-F238E27FC236}">
                <a16:creationId xmlns:a16="http://schemas.microsoft.com/office/drawing/2014/main" id="{441E4B45-E2D5-4449-8D70-AC79D8810A5E}"/>
              </a:ext>
            </a:extLst>
          </p:cNvPr>
          <p:cNvSpPr>
            <a:spLocks noGrp="1"/>
          </p:cNvSpPr>
          <p:nvPr>
            <p:ph type="body" sz="quarter" idx="18"/>
          </p:nvPr>
        </p:nvSpPr>
        <p:spPr>
          <a:xfrm>
            <a:off x="6245204" y="4753938"/>
            <a:ext cx="2532888" cy="307777"/>
          </a:xfrm>
        </p:spPr>
        <p:txBody>
          <a:bodyPr/>
          <a:lstStyle/>
          <a:p>
            <a:r>
              <a:rPr lang="en-US" dirty="0"/>
              <a:t>Solutions Architect</a:t>
            </a:r>
          </a:p>
        </p:txBody>
      </p:sp>
      <p:sp>
        <p:nvSpPr>
          <p:cNvPr id="6" name="Picture Placeholder 5">
            <a:extLst>
              <a:ext uri="{FF2B5EF4-FFF2-40B4-BE49-F238E27FC236}">
                <a16:creationId xmlns:a16="http://schemas.microsoft.com/office/drawing/2014/main" id="{82AF7A28-1AD4-DC41-9D50-3E7939AA1C59}"/>
              </a:ext>
            </a:extLst>
          </p:cNvPr>
          <p:cNvSpPr>
            <a:spLocks noGrp="1"/>
          </p:cNvSpPr>
          <p:nvPr>
            <p:ph type="pic" sz="quarter" idx="15"/>
          </p:nvPr>
        </p:nvSpPr>
        <p:spPr/>
      </p:sp>
      <p:sp>
        <p:nvSpPr>
          <p:cNvPr id="11" name="Text Placeholder 10">
            <a:extLst>
              <a:ext uri="{FF2B5EF4-FFF2-40B4-BE49-F238E27FC236}">
                <a16:creationId xmlns:a16="http://schemas.microsoft.com/office/drawing/2014/main" id="{0BF3BFD3-DC65-6C42-B6A7-C9097EFB6FE2}"/>
              </a:ext>
            </a:extLst>
          </p:cNvPr>
          <p:cNvSpPr>
            <a:spLocks noGrp="1"/>
          </p:cNvSpPr>
          <p:nvPr>
            <p:ph type="body" sz="quarter" idx="20"/>
          </p:nvPr>
        </p:nvSpPr>
        <p:spPr>
          <a:xfrm>
            <a:off x="9076500" y="4753938"/>
            <a:ext cx="2532888" cy="307777"/>
          </a:xfrm>
        </p:spPr>
        <p:txBody>
          <a:bodyPr/>
          <a:lstStyle/>
          <a:p>
            <a:r>
              <a:rPr lang="en-US" dirty="0"/>
              <a:t>Security Engineer</a:t>
            </a:r>
          </a:p>
        </p:txBody>
      </p:sp>
      <p:sp>
        <p:nvSpPr>
          <p:cNvPr id="10" name="Picture Placeholder 9">
            <a:extLst>
              <a:ext uri="{FF2B5EF4-FFF2-40B4-BE49-F238E27FC236}">
                <a16:creationId xmlns:a16="http://schemas.microsoft.com/office/drawing/2014/main" id="{62B46143-3E9F-AF46-A155-FAC5561A976F}"/>
              </a:ext>
            </a:extLst>
          </p:cNvPr>
          <p:cNvSpPr>
            <a:spLocks noGrp="1"/>
          </p:cNvSpPr>
          <p:nvPr>
            <p:ph type="pic" sz="quarter" idx="19"/>
          </p:nvPr>
        </p:nvSpPr>
        <p:spPr/>
      </p:sp>
    </p:spTree>
    <p:extLst>
      <p:ext uri="{BB962C8B-B14F-4D97-AF65-F5344CB8AC3E}">
        <p14:creationId xmlns:p14="http://schemas.microsoft.com/office/powerpoint/2010/main" val="1809451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Adjusting list levels</a:t>
            </a:r>
          </a:p>
        </p:txBody>
      </p:sp>
      <p:sp>
        <p:nvSpPr>
          <p:cNvPr id="6" name="Text Placeholder 5"/>
          <p:cNvSpPr>
            <a:spLocks noGrp="1"/>
          </p:cNvSpPr>
          <p:nvPr>
            <p:ph sz="quarter" idx="10"/>
          </p:nvPr>
        </p:nvSpPr>
        <p:spPr>
          <a:xfrm>
            <a:off x="584200" y="1435100"/>
            <a:ext cx="5511800" cy="1095685"/>
          </a:xfrm>
        </p:spPr>
        <p:txBody>
          <a:bodyPr wrap="square">
            <a:spAutoFit/>
          </a:bodyPr>
          <a:lstStyle/>
          <a:p>
            <a:r>
              <a:rPr lang="en-US" dirty="0"/>
              <a:t>Main topic: Segoe UI, size 28pt</a:t>
            </a:r>
          </a:p>
          <a:p>
            <a:pPr lvl="1"/>
            <a:r>
              <a:rPr lang="en-US" dirty="0"/>
              <a:t>Segoe UI, size 20pt for second level</a:t>
            </a:r>
          </a:p>
          <a:p>
            <a:pPr lvl="2"/>
            <a:r>
              <a:rPr lang="en-US" sz="1600" dirty="0"/>
              <a:t>Segoe UI, size 16pt for third level</a:t>
            </a:r>
          </a:p>
        </p:txBody>
      </p:sp>
      <p:sp>
        <p:nvSpPr>
          <p:cNvPr id="4" name="Rectangle 3">
            <a:extLst>
              <a:ext uri="{FF2B5EF4-FFF2-40B4-BE49-F238E27FC236}">
                <a16:creationId xmlns:a16="http://schemas.microsoft.com/office/drawing/2014/main" id="{04EE52DC-E441-4CFE-A00E-424DD19F14DF}"/>
              </a:ext>
              <a:ext uri="{C183D7F6-B498-43B3-948B-1728B52AA6E4}">
                <adec:decorative xmlns:adec="http://schemas.microsoft.com/office/drawing/2017/decorative" val="1"/>
              </a:ext>
            </a:extLst>
          </p:cNvPr>
          <p:cNvSpPr/>
          <p:nvPr/>
        </p:nvSpPr>
        <p:spPr bwMode="auto">
          <a:xfrm>
            <a:off x="6672263" y="588962"/>
            <a:ext cx="4931473" cy="5680076"/>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3" descr="Screenshot of Decrease List level and Increase List Level menu"/>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972422" y="875383"/>
            <a:ext cx="4319750" cy="962889"/>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bwMode="auto">
          <a:xfrm>
            <a:off x="6672263" y="1970034"/>
            <a:ext cx="4931473" cy="3545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defTabSz="932472" fontAlgn="base">
              <a:spcBef>
                <a:spcPts val="1200"/>
              </a:spcBef>
              <a:spcAft>
                <a:spcPts val="1200"/>
              </a:spcAft>
            </a:pPr>
            <a:r>
              <a:rPr lang="en-US" sz="1200" dirty="0">
                <a:solidFill>
                  <a:schemeClr val="tx1"/>
                </a:solidFill>
                <a:ea typeface="Segoe UI" panose="020B0502040204020203" pitchFamily="34" charset="0"/>
                <a:cs typeface="Segoe UI" panose="020B0502040204020203" pitchFamily="34" charset="0"/>
              </a:rPr>
              <a:t>Use the “</a:t>
            </a:r>
            <a:r>
              <a:rPr lang="en-US" sz="1200" b="1" dirty="0">
                <a:solidFill>
                  <a:schemeClr val="tx1"/>
                </a:solidFill>
                <a:ea typeface="Segoe UI" panose="020B0502040204020203" pitchFamily="34" charset="0"/>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and “</a:t>
            </a:r>
            <a:r>
              <a:rPr lang="en-US" sz="1200" b="1" dirty="0">
                <a:solidFill>
                  <a:schemeClr val="tx1"/>
                </a:solidFill>
                <a:ea typeface="Segoe UI" panose="020B0502040204020203" pitchFamily="34" charset="0"/>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tools </a:t>
            </a:r>
            <a:br>
              <a:rPr lang="en-US" sz="1200" dirty="0">
                <a:solidFill>
                  <a:schemeClr val="tx1"/>
                </a:solidFill>
                <a:ea typeface="Segoe UI" panose="020B0502040204020203" pitchFamily="34" charset="0"/>
                <a:cs typeface="Segoe UI" panose="020B0502040204020203" pitchFamily="34" charset="0"/>
              </a:rPr>
            </a:br>
            <a:r>
              <a:rPr lang="en-US" sz="1200" dirty="0">
                <a:solidFill>
                  <a:schemeClr val="tx1"/>
                </a:solidFill>
                <a:ea typeface="Segoe UI" panose="020B0502040204020203" pitchFamily="34" charset="0"/>
                <a:cs typeface="Segoe UI" panose="020B0502040204020203" pitchFamily="34" charset="0"/>
              </a:rPr>
              <a:t>on the </a:t>
            </a:r>
            <a:r>
              <a:rPr lang="en-US" sz="1200" b="1" dirty="0">
                <a:solidFill>
                  <a:schemeClr val="tx1"/>
                </a:solidFill>
                <a:ea typeface="Segoe UI" panose="020B0502040204020203" pitchFamily="34" charset="0"/>
                <a:cs typeface="Segoe UI" panose="020B0502040204020203" pitchFamily="34" charset="0"/>
              </a:rPr>
              <a:t>Home</a:t>
            </a:r>
            <a:r>
              <a:rPr lang="en-US" sz="1200" dirty="0">
                <a:solidFill>
                  <a:schemeClr val="tx1"/>
                </a:solidFill>
                <a:ea typeface="Segoe UI" panose="020B0502040204020203" pitchFamily="34" charset="0"/>
                <a:cs typeface="Segoe UI" panose="020B0502040204020203" pitchFamily="34" charset="0"/>
              </a:rPr>
              <a:t> menu to change text levels.</a:t>
            </a:r>
          </a:p>
          <a:p>
            <a:pPr defTabSz="932472" fontAlgn="base">
              <a:spcBef>
                <a:spcPts val="1200"/>
              </a:spcBef>
              <a:spcAft>
                <a:spcPct val="0"/>
              </a:spcAft>
            </a:pPr>
            <a:r>
              <a:rPr lang="en-US" sz="1200" b="1" dirty="0">
                <a:solidFill>
                  <a:schemeClr val="tx1"/>
                </a:solidFill>
                <a:ea typeface="Segoe UI" panose="020B0502040204020203" pitchFamily="34" charset="0"/>
                <a:cs typeface="Segoe UI" panose="020B0502040204020203" pitchFamily="34" charset="0"/>
              </a:rPr>
              <a:t>Try this:  </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Place your cursor in the line of text that says “Segoe UI, size 20pt for second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Next click the Home tab, and then on the “</a:t>
            </a:r>
            <a:r>
              <a:rPr lang="en-US" sz="1200" b="1" dirty="0">
                <a:solidFill>
                  <a:schemeClr val="tx1"/>
                </a:solidFill>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tool. Notice how the line moves up one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Now try placing your cursor in one of the top  “Main topic…” line of text. Click the “</a:t>
            </a:r>
            <a:r>
              <a:rPr lang="en-US" sz="1200" b="1" dirty="0">
                <a:solidFill>
                  <a:schemeClr val="tx1"/>
                </a:solidFill>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 and see how the text is pushed in one level.</a:t>
            </a:r>
          </a:p>
          <a:p>
            <a:pPr defTabSz="932472" fontAlgn="base">
              <a:spcBef>
                <a:spcPts val="1200"/>
              </a:spcBef>
              <a:spcAft>
                <a:spcPct val="0"/>
              </a:spcAft>
            </a:pPr>
            <a:r>
              <a:rPr lang="en-US" sz="1200" dirty="0">
                <a:solidFill>
                  <a:schemeClr val="tx1"/>
                </a:solidFill>
                <a:ea typeface="Segoe UI" panose="020B0502040204020203" pitchFamily="34" charset="0"/>
                <a:cs typeface="Segoe UI" panose="020B0502040204020203" pitchFamily="34" charset="0"/>
              </a:rPr>
              <a:t>Use these 2 tools to adjust your text levels as you work</a:t>
            </a:r>
          </a:p>
        </p:txBody>
      </p:sp>
    </p:spTree>
    <p:extLst>
      <p:ext uri="{BB962C8B-B14F-4D97-AF65-F5344CB8AC3E}">
        <p14:creationId xmlns:p14="http://schemas.microsoft.com/office/powerpoint/2010/main" val="96288768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dirty="0"/>
              <a:t>Bullet points layout with subtitle</a:t>
            </a:r>
            <a:br>
              <a:rPr lang="en-US" dirty="0"/>
            </a:br>
            <a:r>
              <a:rPr lang="en-US" sz="2000" spc="0" dirty="0"/>
              <a:t>Set the subtitle to 20pt in the same text block, with character spacing Normal</a:t>
            </a:r>
            <a:endParaRPr lang="en-US" sz="2000" dirty="0"/>
          </a:p>
        </p:txBody>
      </p:sp>
      <p:sp>
        <p:nvSpPr>
          <p:cNvPr id="3" name="Text Placeholder 2"/>
          <p:cNvSpPr>
            <a:spLocks noGrp="1"/>
          </p:cNvSpPr>
          <p:nvPr>
            <p:ph type="body" sz="quarter" idx="10"/>
          </p:nvPr>
        </p:nvSpPr>
        <p:spPr>
          <a:xfrm>
            <a:off x="590868" y="2023428"/>
            <a:ext cx="11018520" cy="2308324"/>
          </a:xfrm>
        </p:spPr>
        <p:txBody>
          <a:bodyPr/>
          <a:lstStyle/>
          <a:p>
            <a:r>
              <a:rPr lang="en-US" dirty="0"/>
              <a:t>Move the text block down vertically to align to lower guide</a:t>
            </a:r>
          </a:p>
          <a:p>
            <a:r>
              <a:rPr lang="en-US" dirty="0"/>
              <a:t>If you don’t see guidelines, click on the View menu, </a:t>
            </a:r>
            <a:br>
              <a:rPr lang="en-US" dirty="0"/>
            </a:br>
            <a:r>
              <a:rPr lang="en-US" dirty="0"/>
              <a:t>and then check the box in front of “Guides”</a:t>
            </a:r>
          </a:p>
          <a:p>
            <a:endParaRPr lang="en-US" dirty="0"/>
          </a:p>
          <a:p>
            <a:pPr lvl="0"/>
            <a:r>
              <a:rPr lang="en-US" dirty="0"/>
              <a:t>Hyperlink style: </a:t>
            </a:r>
            <a:r>
              <a:rPr lang="en-US" dirty="0">
                <a:hlinkClick r:id="rId3"/>
              </a:rPr>
              <a:t>www.microsoft.com</a:t>
            </a:r>
            <a:r>
              <a:rPr lang="en-US" dirty="0"/>
              <a:t> </a:t>
            </a:r>
          </a:p>
        </p:txBody>
      </p:sp>
      <p:sp>
        <p:nvSpPr>
          <p:cNvPr id="5" name="Freeform: Shape 4" descr="arrow pointing to the guideline referenced in the description">
            <a:extLst>
              <a:ext uri="{FF2B5EF4-FFF2-40B4-BE49-F238E27FC236}">
                <a16:creationId xmlns:a16="http://schemas.microsoft.com/office/drawing/2014/main" id="{E5C95B55-C8C2-4281-8822-EF25FF1047B7}"/>
              </a:ext>
            </a:extLst>
          </p:cNvPr>
          <p:cNvSpPr/>
          <p:nvPr/>
        </p:nvSpPr>
        <p:spPr bwMode="auto">
          <a:xfrm>
            <a:off x="9892076" y="2012178"/>
            <a:ext cx="224827" cy="266861"/>
          </a:xfrm>
          <a:custGeom>
            <a:avLst/>
            <a:gdLst>
              <a:gd name="connsiteX0" fmla="*/ 0 w 822960"/>
              <a:gd name="connsiteY0" fmla="*/ 205740 h 205740"/>
              <a:gd name="connsiteX1" fmla="*/ 822960 w 822960"/>
              <a:gd name="connsiteY1" fmla="*/ 205740 h 205740"/>
              <a:gd name="connsiteX2" fmla="*/ 822960 w 822960"/>
              <a:gd name="connsiteY2" fmla="*/ 0 h 205740"/>
              <a:gd name="connsiteX0" fmla="*/ 0 w 533552"/>
              <a:gd name="connsiteY0" fmla="*/ 205740 h 205740"/>
              <a:gd name="connsiteX1" fmla="*/ 533552 w 533552"/>
              <a:gd name="connsiteY1" fmla="*/ 205740 h 205740"/>
              <a:gd name="connsiteX2" fmla="*/ 533552 w 533552"/>
              <a:gd name="connsiteY2" fmla="*/ 0 h 205740"/>
              <a:gd name="connsiteX0" fmla="*/ 0 w 533552"/>
              <a:gd name="connsiteY0" fmla="*/ 192713 h 192713"/>
              <a:gd name="connsiteX1" fmla="*/ 533552 w 533552"/>
              <a:gd name="connsiteY1" fmla="*/ 192713 h 192713"/>
              <a:gd name="connsiteX2" fmla="*/ 533552 w 533552"/>
              <a:gd name="connsiteY2" fmla="*/ 0 h 192713"/>
              <a:gd name="connsiteX0" fmla="*/ 0 w 541591"/>
              <a:gd name="connsiteY0" fmla="*/ 208345 h 208345"/>
              <a:gd name="connsiteX1" fmla="*/ 533552 w 541591"/>
              <a:gd name="connsiteY1" fmla="*/ 208345 h 208345"/>
              <a:gd name="connsiteX2" fmla="*/ 541591 w 541591"/>
              <a:gd name="connsiteY2" fmla="*/ 0 h 208345"/>
            </a:gdLst>
            <a:ahLst/>
            <a:cxnLst>
              <a:cxn ang="0">
                <a:pos x="connsiteX0" y="connsiteY0"/>
              </a:cxn>
              <a:cxn ang="0">
                <a:pos x="connsiteX1" y="connsiteY1"/>
              </a:cxn>
              <a:cxn ang="0">
                <a:pos x="connsiteX2" y="connsiteY2"/>
              </a:cxn>
            </a:cxnLst>
            <a:rect l="l" t="t" r="r" b="b"/>
            <a:pathLst>
              <a:path w="541591" h="208345">
                <a:moveTo>
                  <a:pt x="0" y="208345"/>
                </a:moveTo>
                <a:lnTo>
                  <a:pt x="533552" y="208345"/>
                </a:lnTo>
                <a:lnTo>
                  <a:pt x="541591"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3555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descr="This photo is a 'placeholder' only. Drag or drop your photo here, or click and tap the center to insert a photo. Make sure to update this alt text for your inserted photo. ">
            <a:extLst>
              <a:ext uri="{FF2B5EF4-FFF2-40B4-BE49-F238E27FC236}">
                <a16:creationId xmlns:a16="http://schemas.microsoft.com/office/drawing/2014/main" id="{134CC486-FA87-44E1-A991-243D1EC6902E}"/>
              </a:ext>
            </a:extLst>
          </p:cNvPr>
          <p:cNvSpPr>
            <a:spLocks noGrp="1"/>
          </p:cNvSpPr>
          <p:nvPr>
            <p:ph type="pic" sz="quarter" idx="11"/>
          </p:nvPr>
        </p:nvSpPr>
        <p:spPr/>
      </p:sp>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Title square photo layout</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p:txBody>
          <a:bodyPr/>
          <a:lstStyle/>
          <a:p>
            <a:r>
              <a:rPr lang="en-US" dirty="0"/>
              <a:t>Smaller text</a:t>
            </a:r>
          </a:p>
        </p:txBody>
      </p:sp>
    </p:spTree>
    <p:extLst>
      <p:ext uri="{BB962C8B-B14F-4D97-AF65-F5344CB8AC3E}">
        <p14:creationId xmlns:p14="http://schemas.microsoft.com/office/powerpoint/2010/main" val="2689110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Square photo layout </a:t>
            </a:r>
          </a:p>
        </p:txBody>
      </p:sp>
      <p:sp>
        <p:nvSpPr>
          <p:cNvPr id="3" name="Picture Placeholder 2" descr="This photo is a 'placeholder' only. Drag or drop your photo here, or click and tap the center to insert a photo. Make sure to update this alt text for your inserted photo. ">
            <a:extLst>
              <a:ext uri="{FF2B5EF4-FFF2-40B4-BE49-F238E27FC236}">
                <a16:creationId xmlns:a16="http://schemas.microsoft.com/office/drawing/2014/main" id="{C0EBCFE2-8EBB-408F-8269-EBBA8A2B162A}"/>
              </a:ext>
            </a:extLst>
          </p:cNvPr>
          <p:cNvSpPr>
            <a:spLocks noGrp="1"/>
          </p:cNvSpPr>
          <p:nvPr>
            <p:ph type="pic" sz="quarter" idx="11"/>
          </p:nvPr>
        </p:nvSpPr>
        <p:spPr/>
      </p:sp>
    </p:spTree>
    <p:extLst>
      <p:ext uri="{BB962C8B-B14F-4D97-AF65-F5344CB8AC3E}">
        <p14:creationId xmlns:p14="http://schemas.microsoft.com/office/powerpoint/2010/main" val="376049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Slide palette info</a:t>
            </a:r>
          </a:p>
        </p:txBody>
      </p:sp>
      <p:sp>
        <p:nvSpPr>
          <p:cNvPr id="44" name="Text Placeholder 2"/>
          <p:cNvSpPr txBox="1">
            <a:spLocks/>
          </p:cNvSpPr>
          <p:nvPr/>
        </p:nvSpPr>
        <p:spPr>
          <a:xfrm>
            <a:off x="585216" y="1436688"/>
            <a:ext cx="9962134" cy="36933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The PowerPoint palette for this template has been built for you and is shown below. </a:t>
            </a:r>
          </a:p>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Avoid using too many colors in your presentation. </a:t>
            </a:r>
          </a:p>
        </p:txBody>
      </p:sp>
      <p:sp>
        <p:nvSpPr>
          <p:cNvPr id="37" name="TextBox 36"/>
          <p:cNvSpPr txBox="1"/>
          <p:nvPr/>
        </p:nvSpPr>
        <p:spPr>
          <a:xfrm>
            <a:off x="585216" y="2331507"/>
            <a:ext cx="6287261" cy="246221"/>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PowerPoint Theme Accent colors</a:t>
            </a:r>
          </a:p>
        </p:txBody>
      </p:sp>
      <p:sp>
        <p:nvSpPr>
          <p:cNvPr id="39" name="Text Placeholder 2"/>
          <p:cNvSpPr txBox="1">
            <a:spLocks/>
          </p:cNvSpPr>
          <p:nvPr/>
        </p:nvSpPr>
        <p:spPr>
          <a:xfrm>
            <a:off x="585216" y="4123695"/>
            <a:ext cx="3484466" cy="63094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1</a:t>
            </a:r>
            <a:r>
              <a:rPr lang="en-US" sz="1200" spc="0" dirty="0">
                <a:gradFill>
                  <a:gsLst>
                    <a:gs pos="63670">
                      <a:schemeClr val="tx1"/>
                    </a:gs>
                    <a:gs pos="40075">
                      <a:schemeClr val="tx1"/>
                    </a:gs>
                  </a:gsLst>
                  <a:lin ang="5400000" scaled="0"/>
                </a:gradFill>
                <a:latin typeface="+mn-lt"/>
                <a:cs typeface="Segoe UI Semibold" panose="020B0702040204020203" pitchFamily="34" charset="0"/>
              </a:rPr>
              <a:t> </a:t>
            </a:r>
            <a:r>
              <a:rPr lang="en-US" sz="1200" spc="0" dirty="0">
                <a:gradFill>
                  <a:gsLst>
                    <a:gs pos="63670">
                      <a:schemeClr val="tx1"/>
                    </a:gs>
                    <a:gs pos="40075">
                      <a:schemeClr val="tx1"/>
                    </a:gs>
                  </a:gsLst>
                  <a:lin ang="5400000" scaled="0"/>
                </a:gradFill>
                <a:latin typeface="+mn-lt"/>
              </a:rPr>
              <a:t>as the main accent color. </a:t>
            </a:r>
          </a:p>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2</a:t>
            </a:r>
            <a:r>
              <a:rPr lang="en-US" sz="1200" spc="0" dirty="0">
                <a:gradFill>
                  <a:gsLst>
                    <a:gs pos="63670">
                      <a:schemeClr val="tx1"/>
                    </a:gs>
                    <a:gs pos="40075">
                      <a:schemeClr val="tx1"/>
                    </a:gs>
                  </a:gsLst>
                  <a:lin ang="5400000" scaled="0"/>
                </a:gradFill>
                <a:latin typeface="+mn-lt"/>
              </a:rPr>
              <a:t> and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3</a:t>
            </a:r>
            <a:r>
              <a:rPr lang="en-US" sz="1200" spc="0" dirty="0">
                <a:gradFill>
                  <a:gsLst>
                    <a:gs pos="63670">
                      <a:schemeClr val="tx1"/>
                    </a:gs>
                    <a:gs pos="40075">
                      <a:schemeClr val="tx1"/>
                    </a:gs>
                  </a:gsLst>
                  <a:lin ang="5400000" scaled="0"/>
                </a:gradFill>
                <a:latin typeface="+mn-lt"/>
              </a:rPr>
              <a:t> only when </a:t>
            </a:r>
            <a:br>
              <a:rPr lang="en-US" sz="1200" spc="0" dirty="0">
                <a:gradFill>
                  <a:gsLst>
                    <a:gs pos="63670">
                      <a:schemeClr val="tx1"/>
                    </a:gs>
                    <a:gs pos="40075">
                      <a:schemeClr val="tx1"/>
                    </a:gs>
                  </a:gsLst>
                  <a:lin ang="5400000" scaled="0"/>
                </a:gradFill>
                <a:latin typeface="+mn-lt"/>
              </a:rPr>
            </a:br>
            <a:r>
              <a:rPr lang="en-US" sz="1200" spc="0" dirty="0">
                <a:gradFill>
                  <a:gsLst>
                    <a:gs pos="63670">
                      <a:schemeClr val="tx1"/>
                    </a:gs>
                    <a:gs pos="40075">
                      <a:schemeClr val="tx1"/>
                    </a:gs>
                  </a:gsLst>
                  <a:lin ang="5400000" scaled="0"/>
                </a:gradFill>
                <a:latin typeface="+mn-lt"/>
              </a:rPr>
              <a:t>additional colors are needed. </a:t>
            </a:r>
          </a:p>
        </p:txBody>
      </p:sp>
      <p:sp>
        <p:nvSpPr>
          <p:cNvPr id="33" name="Rectangle 32"/>
          <p:cNvSpPr/>
          <p:nvPr/>
        </p:nvSpPr>
        <p:spPr bwMode="auto">
          <a:xfrm>
            <a:off x="585216" y="2810265"/>
            <a:ext cx="1101566" cy="110112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1</a:t>
            </a:r>
          </a:p>
        </p:txBody>
      </p:sp>
      <p:sp>
        <p:nvSpPr>
          <p:cNvPr id="32" name="Rectangle 31"/>
          <p:cNvSpPr/>
          <p:nvPr/>
        </p:nvSpPr>
        <p:spPr bwMode="auto">
          <a:xfrm>
            <a:off x="1776666" y="2810265"/>
            <a:ext cx="1101566" cy="110112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000000"/>
                </a:solidFill>
              </a:rPr>
              <a:t>Accent 2</a:t>
            </a:r>
          </a:p>
        </p:txBody>
      </p:sp>
      <p:sp>
        <p:nvSpPr>
          <p:cNvPr id="31" name="Rectangle 30"/>
          <p:cNvSpPr/>
          <p:nvPr/>
        </p:nvSpPr>
        <p:spPr bwMode="auto">
          <a:xfrm>
            <a:off x="2968116" y="2810265"/>
            <a:ext cx="1101566" cy="1101123"/>
          </a:xfrm>
          <a:prstGeom prst="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3</a:t>
            </a:r>
          </a:p>
        </p:txBody>
      </p:sp>
      <p:sp>
        <p:nvSpPr>
          <p:cNvPr id="40" name="Text Placeholder 2"/>
          <p:cNvSpPr txBox="1">
            <a:spLocks/>
          </p:cNvSpPr>
          <p:nvPr/>
        </p:nvSpPr>
        <p:spPr>
          <a:xfrm>
            <a:off x="4205004" y="4123695"/>
            <a:ext cx="2776292" cy="184666"/>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Accents 4-6 </a:t>
            </a:r>
            <a:r>
              <a:rPr lang="en-US" sz="1200" spc="0" dirty="0">
                <a:gradFill>
                  <a:gsLst>
                    <a:gs pos="63670">
                      <a:schemeClr val="tx1"/>
                    </a:gs>
                    <a:gs pos="40075">
                      <a:schemeClr val="tx1"/>
                    </a:gs>
                  </a:gsLst>
                  <a:lin ang="5400000" scaled="0"/>
                </a:gradFill>
                <a:latin typeface="+mn-lt"/>
              </a:rPr>
              <a:t>sparingly</a:t>
            </a:r>
          </a:p>
        </p:txBody>
      </p:sp>
      <p:sp>
        <p:nvSpPr>
          <p:cNvPr id="36" name="Rectangle 35"/>
          <p:cNvSpPr/>
          <p:nvPr/>
        </p:nvSpPr>
        <p:spPr bwMode="auto">
          <a:xfrm>
            <a:off x="4159568" y="3057402"/>
            <a:ext cx="854329" cy="853986"/>
          </a:xfrm>
          <a:prstGeom prst="rect">
            <a:avLst/>
          </a:prstGeom>
          <a:solidFill>
            <a:schemeClr val="accent4"/>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000000"/>
                </a:solidFill>
              </a:rPr>
              <a:t>Accent 4</a:t>
            </a:r>
          </a:p>
        </p:txBody>
      </p:sp>
      <p:sp>
        <p:nvSpPr>
          <p:cNvPr id="35" name="Rectangle 34"/>
          <p:cNvSpPr/>
          <p:nvPr/>
        </p:nvSpPr>
        <p:spPr bwMode="auto">
          <a:xfrm>
            <a:off x="5108027" y="3057402"/>
            <a:ext cx="854329" cy="853986"/>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FFFFFF"/>
                </a:solidFill>
              </a:rPr>
              <a:t>Accent 5</a:t>
            </a:r>
          </a:p>
        </p:txBody>
      </p:sp>
      <p:sp>
        <p:nvSpPr>
          <p:cNvPr id="34" name="Rectangle 33"/>
          <p:cNvSpPr/>
          <p:nvPr/>
        </p:nvSpPr>
        <p:spPr bwMode="auto">
          <a:xfrm>
            <a:off x="6049846" y="3057402"/>
            <a:ext cx="854329" cy="853986"/>
          </a:xfrm>
          <a:prstGeom prst="rect">
            <a:avLst/>
          </a:prstGeom>
          <a:solidFill>
            <a:schemeClr val="accent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000000"/>
                </a:solidFill>
              </a:rPr>
              <a:t>Accent 6</a:t>
            </a:r>
          </a:p>
        </p:txBody>
      </p:sp>
    </p:spTree>
    <p:extLst>
      <p:ext uri="{BB962C8B-B14F-4D97-AF65-F5344CB8AC3E}">
        <p14:creationId xmlns:p14="http://schemas.microsoft.com/office/powerpoint/2010/main" val="364826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1B027A59-96AF-406B-A5C9-5D24B253ED49}"/>
              </a:ext>
            </a:extLst>
          </p:cNvPr>
          <p:cNvSpPr>
            <a:spLocks noGrp="1"/>
          </p:cNvSpPr>
          <p:nvPr>
            <p:ph type="title"/>
          </p:nvPr>
        </p:nvSpPr>
        <p:spPr/>
        <p:txBody>
          <a:bodyPr/>
          <a:lstStyle/>
          <a:p>
            <a:r>
              <a:rPr lang="en-US" sz="2000" spc="0" dirty="0">
                <a:solidFill>
                  <a:schemeClr val="tx1"/>
                </a:solidFill>
              </a:rPr>
              <a:t>Ensure slide content is accessible</a:t>
            </a:r>
          </a:p>
        </p:txBody>
      </p:sp>
      <p:sp>
        <p:nvSpPr>
          <p:cNvPr id="3" name="Accessiblity definition">
            <a:extLst>
              <a:ext uri="{FF2B5EF4-FFF2-40B4-BE49-F238E27FC236}">
                <a16:creationId xmlns:a16="http://schemas.microsoft.com/office/drawing/2014/main" id="{6514054D-2F19-4667-931D-9475B9BAADA8}"/>
              </a:ext>
            </a:extLst>
          </p:cNvPr>
          <p:cNvSpPr txBox="1">
            <a:spLocks/>
          </p:cNvSpPr>
          <p:nvPr/>
        </p:nvSpPr>
        <p:spPr>
          <a:xfrm>
            <a:off x="585788" y="914400"/>
            <a:ext cx="11025188" cy="1661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200" dirty="0">
                <a:solidFill>
                  <a:schemeClr val="tx1"/>
                </a:solidFill>
              </a:rPr>
              <a:t>Take the following steps to create accessible content that everyone can consume effectively.</a:t>
            </a:r>
          </a:p>
        </p:txBody>
      </p:sp>
      <p:sp>
        <p:nvSpPr>
          <p:cNvPr id="37" name="Contrast instructions text box">
            <a:extLst>
              <a:ext uri="{FF2B5EF4-FFF2-40B4-BE49-F238E27FC236}">
                <a16:creationId xmlns:a16="http://schemas.microsoft.com/office/drawing/2014/main" id="{20DEDD7D-8FEA-4C76-9F0C-85F00716692E}"/>
              </a:ext>
            </a:extLst>
          </p:cNvPr>
          <p:cNvSpPr txBox="1">
            <a:spLocks/>
          </p:cNvSpPr>
          <p:nvPr/>
        </p:nvSpPr>
        <p:spPr>
          <a:xfrm>
            <a:off x="581978" y="1435100"/>
            <a:ext cx="1965960" cy="2009076"/>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Contrast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high contrast colors for maximum readability</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The recommended contrast ratio is at least 4.5:1</a:t>
            </a: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p:txBody>
      </p:sp>
      <p:grpSp>
        <p:nvGrpSpPr>
          <p:cNvPr id="43" name="Text contrast exmple" descr="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title="Contrast example">
            <a:extLst>
              <a:ext uri="{FF2B5EF4-FFF2-40B4-BE49-F238E27FC236}">
                <a16:creationId xmlns:a16="http://schemas.microsoft.com/office/drawing/2014/main" id="{51F1DA56-EF59-4C2A-89E8-B8D943E068CF}"/>
              </a:ext>
            </a:extLst>
          </p:cNvPr>
          <p:cNvGrpSpPr/>
          <p:nvPr/>
        </p:nvGrpSpPr>
        <p:grpSpPr>
          <a:xfrm>
            <a:off x="597535" y="2726851"/>
            <a:ext cx="1950354" cy="456751"/>
            <a:chOff x="457201" y="3851798"/>
            <a:chExt cx="2012788" cy="471372"/>
          </a:xfrm>
        </p:grpSpPr>
        <p:grpSp>
          <p:nvGrpSpPr>
            <p:cNvPr id="45" name="Group 44">
              <a:extLst>
                <a:ext uri="{FF2B5EF4-FFF2-40B4-BE49-F238E27FC236}">
                  <a16:creationId xmlns:a16="http://schemas.microsoft.com/office/drawing/2014/main" id="{2031B5EF-01D8-46BD-B3B1-9A6752F15221}"/>
                </a:ext>
              </a:extLst>
            </p:cNvPr>
            <p:cNvGrpSpPr/>
            <p:nvPr/>
          </p:nvGrpSpPr>
          <p:grpSpPr>
            <a:xfrm>
              <a:off x="457201" y="3858427"/>
              <a:ext cx="2012788" cy="464743"/>
              <a:chOff x="457201" y="3958757"/>
              <a:chExt cx="2012788" cy="464743"/>
            </a:xfrm>
          </p:grpSpPr>
          <p:sp>
            <p:nvSpPr>
              <p:cNvPr id="56" name="Gray text box example">
                <a:hlinkClick r:id="rId3"/>
                <a:extLst>
                  <a:ext uri="{FF2B5EF4-FFF2-40B4-BE49-F238E27FC236}">
                    <a16:creationId xmlns:a16="http://schemas.microsoft.com/office/drawing/2014/main" id="{4B9B8587-FB70-4375-BC95-C2649405F26E}"/>
                  </a:ext>
                </a:extLst>
              </p:cNvPr>
              <p:cNvSpPr txBox="1">
                <a:spLocks/>
              </p:cNvSpPr>
              <p:nvPr/>
            </p:nvSpPr>
            <p:spPr>
              <a:xfrm>
                <a:off x="457201" y="3958757"/>
                <a:ext cx="670929" cy="464743"/>
              </a:xfrm>
              <a:prstGeom prst="rect">
                <a:avLst/>
              </a:prstGeom>
              <a:solidFill>
                <a:srgbClr val="F2F2F2"/>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Text</a:t>
                </a:r>
              </a:p>
            </p:txBody>
          </p:sp>
          <p:sp>
            <p:nvSpPr>
              <p:cNvPr id="55" name="Blue text box example">
                <a:hlinkClick r:id="rId3"/>
                <a:extLst>
                  <a:ext uri="{FF2B5EF4-FFF2-40B4-BE49-F238E27FC236}">
                    <a16:creationId xmlns:a16="http://schemas.microsoft.com/office/drawing/2014/main" id="{9637CBF9-D9B6-44F7-A02A-2DFED82AA0FB}"/>
                  </a:ext>
                </a:extLst>
              </p:cNvPr>
              <p:cNvSpPr txBox="1">
                <a:spLocks/>
              </p:cNvSpPr>
              <p:nvPr/>
            </p:nvSpPr>
            <p:spPr>
              <a:xfrm>
                <a:off x="1128130" y="3958757"/>
                <a:ext cx="670929" cy="464743"/>
              </a:xfrm>
              <a:prstGeom prst="rect">
                <a:avLst/>
              </a:prstGeom>
              <a:solidFill>
                <a:srgbClr val="0078D4"/>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Text</a:t>
                </a:r>
              </a:p>
            </p:txBody>
          </p:sp>
          <p:sp>
            <p:nvSpPr>
              <p:cNvPr id="50" name="Light blue text box example">
                <a:hlinkClick r:id="rId3"/>
                <a:extLst>
                  <a:ext uri="{FF2B5EF4-FFF2-40B4-BE49-F238E27FC236}">
                    <a16:creationId xmlns:a16="http://schemas.microsoft.com/office/drawing/2014/main" id="{F6CD5CE6-A162-4D1A-8A21-4B39A7C9A976}"/>
                  </a:ext>
                </a:extLst>
              </p:cNvPr>
              <p:cNvSpPr txBox="1">
                <a:spLocks/>
              </p:cNvSpPr>
              <p:nvPr/>
            </p:nvSpPr>
            <p:spPr>
              <a:xfrm>
                <a:off x="1799060" y="3958757"/>
                <a:ext cx="670929" cy="464743"/>
              </a:xfrm>
              <a:prstGeom prst="rect">
                <a:avLst/>
              </a:prstGeom>
              <a:solidFill>
                <a:srgbClr val="50E6FF"/>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Text</a:t>
                </a:r>
              </a:p>
            </p:txBody>
          </p:sp>
        </p:grpSp>
        <p:cxnSp>
          <p:nvCxnSpPr>
            <p:cNvPr id="46" name="Red slash">
              <a:extLst>
                <a:ext uri="{FF2B5EF4-FFF2-40B4-BE49-F238E27FC236}">
                  <a16:creationId xmlns:a16="http://schemas.microsoft.com/office/drawing/2014/main" id="{0399D388-0591-4D97-AE43-748A78D0F467}"/>
                </a:ext>
              </a:extLst>
            </p:cNvPr>
            <p:cNvCxnSpPr/>
            <p:nvPr/>
          </p:nvCxnSpPr>
          <p:spPr>
            <a:xfrm flipH="1">
              <a:off x="1799059" y="3851798"/>
              <a:ext cx="670930" cy="465022"/>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 name="Contrast instructions text box">
            <a:extLst>
              <a:ext uri="{FF2B5EF4-FFF2-40B4-BE49-F238E27FC236}">
                <a16:creationId xmlns:a16="http://schemas.microsoft.com/office/drawing/2014/main" id="{2F4B2438-A3DB-41FC-8A90-FEBAB7AD5691}"/>
              </a:ext>
            </a:extLst>
          </p:cNvPr>
          <p:cNvSpPr txBox="1">
            <a:spLocks/>
          </p:cNvSpPr>
          <p:nvPr/>
        </p:nvSpPr>
        <p:spPr>
          <a:xfrm>
            <a:off x="581978" y="3480862"/>
            <a:ext cx="1965960" cy="76944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Color Contrast Analyzer</a:t>
            </a:r>
          </a:p>
          <a:p>
            <a:pPr marL="0" indent="0" defTabSz="903827">
              <a:lnSpc>
                <a:spcPct val="11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Download this tool to determine the legibility of text and the contrast of visual elements</a:t>
            </a:r>
          </a:p>
        </p:txBody>
      </p:sp>
      <p:grpSp>
        <p:nvGrpSpPr>
          <p:cNvPr id="57" name="Download Button" descr="A blue block with the download symbol and text that reads &quot;Download&quot;. This is object has a link to http://www.paciellogroup.com/resources/contrastAnalyser" title="Color Contrast Analyzer link">
            <a:extLst>
              <a:ext uri="{FF2B5EF4-FFF2-40B4-BE49-F238E27FC236}">
                <a16:creationId xmlns:a16="http://schemas.microsoft.com/office/drawing/2014/main" id="{5DB1FF77-B404-417B-83F7-3CF7D11966A9}"/>
              </a:ext>
            </a:extLst>
          </p:cNvPr>
          <p:cNvGrpSpPr/>
          <p:nvPr/>
        </p:nvGrpSpPr>
        <p:grpSpPr>
          <a:xfrm>
            <a:off x="597535" y="4340436"/>
            <a:ext cx="1950402" cy="450327"/>
            <a:chOff x="490358" y="4875348"/>
            <a:chExt cx="2144219" cy="464743"/>
          </a:xfrm>
        </p:grpSpPr>
        <p:sp>
          <p:nvSpPr>
            <p:cNvPr id="58" name="Download label">
              <a:hlinkClick r:id="rId3"/>
              <a:extLst>
                <a:ext uri="{FF2B5EF4-FFF2-40B4-BE49-F238E27FC236}">
                  <a16:creationId xmlns:a16="http://schemas.microsoft.com/office/drawing/2014/main" id="{3815550E-8A48-41BD-A79B-0954654B269F}"/>
                </a:ext>
              </a:extLst>
            </p:cNvPr>
            <p:cNvSpPr txBox="1">
              <a:spLocks/>
            </p:cNvSpPr>
            <p:nvPr/>
          </p:nvSpPr>
          <p:spPr>
            <a:xfrm>
              <a:off x="490358" y="4875348"/>
              <a:ext cx="2144219" cy="464743"/>
            </a:xfrm>
            <a:prstGeom prst="rect">
              <a:avLst/>
            </a:prstGeom>
            <a:solidFill>
              <a:srgbClr val="0078D4"/>
            </a:solidFill>
          </p:spPr>
          <p:txBody>
            <a:bodyPr wrap="square" lIns="141766" tIns="141766" rIns="141766"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Download</a:t>
              </a:r>
            </a:p>
          </p:txBody>
        </p:sp>
        <p:sp>
          <p:nvSpPr>
            <p:cNvPr id="59" name="Download button">
              <a:extLst>
                <a:ext uri="{FF2B5EF4-FFF2-40B4-BE49-F238E27FC236}">
                  <a16:creationId xmlns:a16="http://schemas.microsoft.com/office/drawing/2014/main" id="{D9423BB1-426F-43D9-8EFE-F86CBCF6E146}"/>
                </a:ext>
              </a:extLst>
            </p:cNvPr>
            <p:cNvSpPr>
              <a:spLocks noChangeAspect="1" noEditPoints="1"/>
            </p:cNvSpPr>
            <p:nvPr/>
          </p:nvSpPr>
          <p:spPr bwMode="auto">
            <a:xfrm>
              <a:off x="950966" y="5020486"/>
              <a:ext cx="93930" cy="161766"/>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flat">
              <a:solidFill>
                <a:srgbClr val="FFFFFF"/>
              </a:solidFill>
              <a:prstDash val="solid"/>
              <a:miter lim="800000"/>
              <a:headEnd/>
              <a:tailEnd/>
            </a:ln>
          </p:spPr>
          <p:txBody>
            <a:bodyPr vert="horz" wrap="square" lIns="88604" tIns="44302" rIns="88604" bIns="44302" numCol="1" anchor="t" anchorCtr="0" compatLnSpc="1">
              <a:prstTxWarp prst="textNoShape">
                <a:avLst/>
              </a:prstTxWarp>
            </a:bodyPr>
            <a:lstStyle/>
            <a:p>
              <a:pPr defTabSz="886022"/>
              <a:endParaRPr lang="en-US" sz="872" dirty="0">
                <a:gradFill>
                  <a:gsLst>
                    <a:gs pos="15356">
                      <a:srgbClr val="1A1A1A"/>
                    </a:gs>
                    <a:gs pos="56000">
                      <a:srgbClr val="1A1A1A"/>
                    </a:gs>
                  </a:gsLst>
                  <a:lin ang="5400000" scaled="0"/>
                </a:gradFill>
                <a:latin typeface="Segoe UI" panose="020B0502040204020203" pitchFamily="34" charset="0"/>
              </a:endParaRPr>
            </a:p>
          </p:txBody>
        </p:sp>
      </p:grpSp>
      <p:sp>
        <p:nvSpPr>
          <p:cNvPr id="60" name="Shape &amp; color instruciton text box">
            <a:extLst>
              <a:ext uri="{FF2B5EF4-FFF2-40B4-BE49-F238E27FC236}">
                <a16:creationId xmlns:a16="http://schemas.microsoft.com/office/drawing/2014/main" id="{C2360DC8-3A46-4137-A4F2-FDA24265CA9D}"/>
              </a:ext>
            </a:extLst>
          </p:cNvPr>
          <p:cNvSpPr txBox="1">
            <a:spLocks/>
          </p:cNvSpPr>
          <p:nvPr/>
        </p:nvSpPr>
        <p:spPr>
          <a:xfrm>
            <a:off x="2843458" y="1435100"/>
            <a:ext cx="1965960" cy="1717714"/>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Shape and color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different shapes with a legend to indicate statuses to accommodate for color blindness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buNone/>
              <a:defRPr/>
            </a:pPr>
            <a:endParaRPr lang="en-US" sz="1163" dirty="0">
              <a:gradFill>
                <a:gsLst>
                  <a:gs pos="15356">
                    <a:srgbClr val="1A1A1A"/>
                  </a:gs>
                  <a:gs pos="56000">
                    <a:srgbClr val="1A1A1A"/>
                  </a:gs>
                </a:gsLst>
                <a:lin ang="5400000" scaled="0"/>
              </a:gradFill>
              <a:latin typeface="Segoe UI" panose="020B0502040204020203" pitchFamily="34" charset="0"/>
            </a:endParaRPr>
          </a:p>
        </p:txBody>
      </p:sp>
      <p:grpSp>
        <p:nvGrpSpPr>
          <p:cNvPr id="61" name="Shape usage example" descr="Demonstration of using both shape and color to identify different entities. &#10;&#10;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a:extLst>
              <a:ext uri="{FF2B5EF4-FFF2-40B4-BE49-F238E27FC236}">
                <a16:creationId xmlns:a16="http://schemas.microsoft.com/office/drawing/2014/main" id="{3870E2D4-BB05-4292-8B2C-684463A840EA}"/>
              </a:ext>
            </a:extLst>
          </p:cNvPr>
          <p:cNvGrpSpPr/>
          <p:nvPr/>
        </p:nvGrpSpPr>
        <p:grpSpPr>
          <a:xfrm>
            <a:off x="2835881" y="3026393"/>
            <a:ext cx="1969570" cy="1878339"/>
            <a:chOff x="2835115" y="4084309"/>
            <a:chExt cx="2012787" cy="1919555"/>
          </a:xfrm>
        </p:grpSpPr>
        <p:sp>
          <p:nvSpPr>
            <p:cNvPr id="62" name="Background and text">
              <a:hlinkClick r:id="rId3"/>
              <a:extLst>
                <a:ext uri="{FF2B5EF4-FFF2-40B4-BE49-F238E27FC236}">
                  <a16:creationId xmlns:a16="http://schemas.microsoft.com/office/drawing/2014/main" id="{6A4B7AA5-AB2E-45C8-9D8A-BDE9E243F04F}"/>
                </a:ext>
              </a:extLst>
            </p:cNvPr>
            <p:cNvSpPr txBox="1">
              <a:spLocks/>
            </p:cNvSpPr>
            <p:nvPr/>
          </p:nvSpPr>
          <p:spPr>
            <a:xfrm>
              <a:off x="2835115" y="4084309"/>
              <a:ext cx="2012787" cy="1919555"/>
            </a:xfrm>
            <a:prstGeom prst="rect">
              <a:avLst/>
            </a:prstGeom>
            <a:solidFill>
              <a:srgbClr val="FFFFFF"/>
            </a:solidFill>
            <a:ln>
              <a:solidFill>
                <a:schemeClr val="tx1"/>
              </a:solidFill>
            </a:ln>
          </p:spPr>
          <p:txBody>
            <a:bodyPr wrap="square" lIns="177207" tIns="141766" rIns="177207" bIns="141766"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1</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2</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3</a:t>
              </a:r>
            </a:p>
          </p:txBody>
        </p:sp>
        <p:grpSp>
          <p:nvGrpSpPr>
            <p:cNvPr id="63" name="Group 62">
              <a:extLst>
                <a:ext uri="{FF2B5EF4-FFF2-40B4-BE49-F238E27FC236}">
                  <a16:creationId xmlns:a16="http://schemas.microsoft.com/office/drawing/2014/main" id="{44044DA5-FA1B-4F48-9EAA-783D9941E3F6}"/>
                </a:ext>
              </a:extLst>
            </p:cNvPr>
            <p:cNvGrpSpPr/>
            <p:nvPr/>
          </p:nvGrpSpPr>
          <p:grpSpPr>
            <a:xfrm>
              <a:off x="3016089" y="4633595"/>
              <a:ext cx="1603535" cy="830385"/>
              <a:chOff x="3016090" y="4740275"/>
              <a:chExt cx="1578136" cy="830385"/>
            </a:xfrm>
          </p:grpSpPr>
          <p:cxnSp>
            <p:nvCxnSpPr>
              <p:cNvPr id="75" name="Top horizontal seperator">
                <a:extLst>
                  <a:ext uri="{FF2B5EF4-FFF2-40B4-BE49-F238E27FC236}">
                    <a16:creationId xmlns:a16="http://schemas.microsoft.com/office/drawing/2014/main" id="{AEA6491A-6412-48D9-9472-A6770D45F5C2}"/>
                  </a:ext>
                  <a:ext uri="{C183D7F6-B498-43B3-948B-1728B52AA6E4}">
                    <adec:decorative xmlns:adec="http://schemas.microsoft.com/office/drawing/2017/decorative" val="1"/>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Middle horizontal seperator">
                <a:extLst>
                  <a:ext uri="{FF2B5EF4-FFF2-40B4-BE49-F238E27FC236}">
                    <a16:creationId xmlns:a16="http://schemas.microsoft.com/office/drawing/2014/main" id="{4DC437DA-FE75-4947-B72F-FAA661F5E200}"/>
                  </a:ext>
                  <a:ext uri="{C183D7F6-B498-43B3-948B-1728B52AA6E4}">
                    <adec:decorative xmlns:adec="http://schemas.microsoft.com/office/drawing/2017/decorative" val="1"/>
                  </a:ext>
                </a:extLst>
              </p:cNvPr>
              <p:cNvCxnSpPr>
                <a:cxnSpLocks/>
              </p:cNvCxnSpPr>
              <p:nvPr/>
            </p:nvCxnSpPr>
            <p:spPr>
              <a:xfrm>
                <a:off x="3016090" y="515546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Bottom horizontal seperator">
                <a:extLst>
                  <a:ext uri="{FF2B5EF4-FFF2-40B4-BE49-F238E27FC236}">
                    <a16:creationId xmlns:a16="http://schemas.microsoft.com/office/drawing/2014/main" id="{8DE5CF51-EC88-4552-AD5F-23FB8B8AA45E}"/>
                  </a:ext>
                  <a:ext uri="{C183D7F6-B498-43B3-948B-1728B52AA6E4}">
                    <adec:decorative xmlns:adec="http://schemas.microsoft.com/office/drawing/2017/decorative" val="1"/>
                  </a:ext>
                </a:extLst>
              </p:cNvPr>
              <p:cNvCxnSpPr>
                <a:cxnSpLocks/>
              </p:cNvCxnSpPr>
              <p:nvPr/>
            </p:nvCxnSpPr>
            <p:spPr>
              <a:xfrm>
                <a:off x="3016090" y="5570660"/>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Example green circle">
              <a:extLst>
                <a:ext uri="{FF2B5EF4-FFF2-40B4-BE49-F238E27FC236}">
                  <a16:creationId xmlns:a16="http://schemas.microsoft.com/office/drawing/2014/main" id="{5CB610F4-9E39-4351-9E1D-639078FFA23D}"/>
                </a:ext>
              </a:extLst>
            </p:cNvPr>
            <p:cNvSpPr/>
            <p:nvPr/>
          </p:nvSpPr>
          <p:spPr bwMode="auto">
            <a:xfrm>
              <a:off x="4363877" y="4379595"/>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1" name="Example blue triangle">
              <a:extLst>
                <a:ext uri="{FF2B5EF4-FFF2-40B4-BE49-F238E27FC236}">
                  <a16:creationId xmlns:a16="http://schemas.microsoft.com/office/drawing/2014/main" id="{EFD9DC73-1A5E-4EF5-A699-3B02680761FA}"/>
                </a:ext>
              </a:extLst>
            </p:cNvPr>
            <p:cNvSpPr/>
            <p:nvPr/>
          </p:nvSpPr>
          <p:spPr bwMode="auto">
            <a:xfrm>
              <a:off x="4363877" y="478554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0" name="Example red X">
              <a:extLst>
                <a:ext uri="{FF2B5EF4-FFF2-40B4-BE49-F238E27FC236}">
                  <a16:creationId xmlns:a16="http://schemas.microsoft.com/office/drawing/2014/main" id="{3E1E1946-154C-47E3-86A8-1553499C78A8}"/>
                </a:ext>
              </a:extLst>
            </p:cNvPr>
            <p:cNvSpPr/>
            <p:nvPr/>
          </p:nvSpPr>
          <p:spPr bwMode="auto">
            <a:xfrm rot="2700000">
              <a:off x="4363877" y="5200740"/>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9" name="Legend green circle">
              <a:extLst>
                <a:ext uri="{FF2B5EF4-FFF2-40B4-BE49-F238E27FC236}">
                  <a16:creationId xmlns:a16="http://schemas.microsoft.com/office/drawing/2014/main" id="{457BB82C-CE20-4597-88E3-60F2DAF3D41E}"/>
                </a:ext>
              </a:extLst>
            </p:cNvPr>
            <p:cNvSpPr/>
            <p:nvPr/>
          </p:nvSpPr>
          <p:spPr bwMode="auto">
            <a:xfrm>
              <a:off x="3025614" y="5661498"/>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8" name="Legend green circle label">
              <a:extLst>
                <a:ext uri="{FF2B5EF4-FFF2-40B4-BE49-F238E27FC236}">
                  <a16:creationId xmlns:a16="http://schemas.microsoft.com/office/drawing/2014/main" id="{53BDBD52-F752-4F48-9135-3E49279B23BC}"/>
                </a:ext>
              </a:extLst>
            </p:cNvPr>
            <p:cNvSpPr txBox="1">
              <a:spLocks/>
            </p:cNvSpPr>
            <p:nvPr/>
          </p:nvSpPr>
          <p:spPr>
            <a:xfrm>
              <a:off x="3025614"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C1</a:t>
              </a:r>
            </a:p>
          </p:txBody>
        </p:sp>
        <p:sp>
          <p:nvSpPr>
            <p:cNvPr id="67" name="Legend blue triangle">
              <a:extLst>
                <a:ext uri="{FF2B5EF4-FFF2-40B4-BE49-F238E27FC236}">
                  <a16:creationId xmlns:a16="http://schemas.microsoft.com/office/drawing/2014/main" id="{DFF4A861-C7D3-44A7-AAE6-AC402265A3A4}"/>
                </a:ext>
              </a:extLst>
            </p:cNvPr>
            <p:cNvSpPr/>
            <p:nvPr/>
          </p:nvSpPr>
          <p:spPr bwMode="auto">
            <a:xfrm>
              <a:off x="3645474" y="566149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6" name="Legend blue triangle label">
              <a:extLst>
                <a:ext uri="{FF2B5EF4-FFF2-40B4-BE49-F238E27FC236}">
                  <a16:creationId xmlns:a16="http://schemas.microsoft.com/office/drawing/2014/main" id="{6225911D-5A72-47CA-98E8-0D988191A3B6}"/>
                </a:ext>
              </a:extLst>
            </p:cNvPr>
            <p:cNvSpPr txBox="1">
              <a:spLocks/>
            </p:cNvSpPr>
            <p:nvPr/>
          </p:nvSpPr>
          <p:spPr>
            <a:xfrm>
              <a:off x="3638569"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C2</a:t>
              </a:r>
            </a:p>
          </p:txBody>
        </p:sp>
        <p:sp>
          <p:nvSpPr>
            <p:cNvPr id="65" name="Legend red X">
              <a:extLst>
                <a:ext uri="{FF2B5EF4-FFF2-40B4-BE49-F238E27FC236}">
                  <a16:creationId xmlns:a16="http://schemas.microsoft.com/office/drawing/2014/main" id="{7CF09216-6727-4F12-A814-68F2639285D4}"/>
                </a:ext>
              </a:extLst>
            </p:cNvPr>
            <p:cNvSpPr/>
            <p:nvPr/>
          </p:nvSpPr>
          <p:spPr bwMode="auto">
            <a:xfrm rot="2700000">
              <a:off x="4276563" y="5661498"/>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4" name="Legend red X label">
              <a:extLst>
                <a:ext uri="{FF2B5EF4-FFF2-40B4-BE49-F238E27FC236}">
                  <a16:creationId xmlns:a16="http://schemas.microsoft.com/office/drawing/2014/main" id="{0EE6D2B5-5EDE-47FF-BD37-3CD823588424}"/>
                </a:ext>
              </a:extLst>
            </p:cNvPr>
            <p:cNvSpPr txBox="1">
              <a:spLocks/>
            </p:cNvSpPr>
            <p:nvPr/>
          </p:nvSpPr>
          <p:spPr>
            <a:xfrm>
              <a:off x="4287555" y="5490006"/>
              <a:ext cx="560347"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C3</a:t>
              </a:r>
            </a:p>
          </p:txBody>
        </p:sp>
      </p:grpSp>
      <p:sp>
        <p:nvSpPr>
          <p:cNvPr id="76" name="Alt Text instruction text box">
            <a:extLst>
              <a:ext uri="{FF2B5EF4-FFF2-40B4-BE49-F238E27FC236}">
                <a16:creationId xmlns:a16="http://schemas.microsoft.com/office/drawing/2014/main" id="{025BF72B-ABAB-457D-8CA8-6EB737BCD263}"/>
              </a:ext>
              <a:ext uri="{C183D7F6-B498-43B3-948B-1728B52AA6E4}">
                <adec:decorative xmlns:adec="http://schemas.microsoft.com/office/drawing/2017/decorative" val="0"/>
              </a:ext>
            </a:extLst>
          </p:cNvPr>
          <p:cNvSpPr txBox="1">
            <a:spLocks/>
          </p:cNvSpPr>
          <p:nvPr/>
        </p:nvSpPr>
        <p:spPr>
          <a:xfrm>
            <a:off x="5115917"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Alt text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Alt text helps people with screen readers understand the content of slides</a:t>
            </a:r>
          </a:p>
          <a:p>
            <a:pPr marL="0" indent="0" defTabSz="903827">
              <a:lnSpc>
                <a:spcPct val="100000"/>
              </a:lnSpc>
              <a:spcBef>
                <a:spcPts val="291"/>
              </a:spcBef>
              <a:buNone/>
              <a:defRPr/>
            </a:pPr>
            <a:r>
              <a:rPr lang="en-US" sz="1200" dirty="0">
                <a:solidFill>
                  <a:schemeClr val="tx1"/>
                </a:solidFill>
                <a:latin typeface="Segoe UI" panose="020B0502040204020203" pitchFamily="34" charset="0"/>
                <a:cs typeface="Segoe UI" panose="020B0502040204020203" pitchFamily="34" charset="0"/>
              </a:rPr>
              <a:t>You should create alternative text for shapes, pictures, charts, tables, SmartArt graphics, or other objects</a:t>
            </a:r>
            <a:endParaRPr lang="en-US" sz="1200" b="1" dirty="0">
              <a:solidFill>
                <a:schemeClr val="tx1"/>
              </a:solidFill>
              <a:latin typeface="Segoe UI" panose="020B0502040204020203" pitchFamily="34" charset="0"/>
              <a:cs typeface="Segoe UI" panose="020B0502040204020203" pitchFamily="34" charset="0"/>
            </a:endParaRP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Right click on item</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Select </a:t>
            </a:r>
            <a:r>
              <a:rPr lang="en-US" sz="1000" dirty="0">
                <a:solidFill>
                  <a:schemeClr val="tx1"/>
                </a:solidFill>
                <a:latin typeface="Segoe UI Semibold" panose="020B0702040204020203" pitchFamily="34" charset="0"/>
                <a:cs typeface="Segoe UI Semibold" panose="020B0702040204020203" pitchFamily="34" charset="0"/>
              </a:rPr>
              <a:t>Edit Alt Text</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Enter a </a:t>
            </a:r>
            <a:r>
              <a:rPr lang="en-US" sz="1000" dirty="0">
                <a:solidFill>
                  <a:schemeClr val="tx1"/>
                </a:solidFill>
                <a:latin typeface="Segoe UI Semibold" panose="020B0702040204020203" pitchFamily="34" charset="0"/>
                <a:cs typeface="Segoe UI Semibold" panose="020B0702040204020203" pitchFamily="34" charset="0"/>
              </a:rPr>
              <a:t>Description</a:t>
            </a:r>
            <a:r>
              <a:rPr lang="en-US" sz="1000" dirty="0">
                <a:solidFill>
                  <a:schemeClr val="tx1"/>
                </a:solidFill>
                <a:latin typeface="Segoe UI" panose="020B0502040204020203" pitchFamily="34" charset="0"/>
                <a:cs typeface="Segoe UI" panose="020B0502040204020203" pitchFamily="34" charset="0"/>
              </a:rPr>
              <a:t>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an object is meant to add visual styling and doesn’t contain meaning (</a:t>
            </a:r>
            <a:r>
              <a:rPr lang="en-US" sz="1000" i="1" dirty="0">
                <a:solidFill>
                  <a:schemeClr val="tx1"/>
                </a:solidFill>
                <a:latin typeface="Segoe UI" panose="020B0502040204020203" pitchFamily="34" charset="0"/>
                <a:cs typeface="Segoe UI" panose="020B0502040204020203" pitchFamily="34" charset="0"/>
              </a:rPr>
              <a:t>e.g. </a:t>
            </a:r>
            <a:r>
              <a:rPr lang="en-US" sz="1000" dirty="0">
                <a:solidFill>
                  <a:schemeClr val="tx1"/>
                </a:solidFill>
                <a:latin typeface="Segoe UI" panose="020B0502040204020203" pitchFamily="34" charset="0"/>
                <a:cs typeface="Segoe UI" panose="020B0502040204020203" pitchFamily="34" charset="0"/>
              </a:rPr>
              <a:t>stylistic borders), do not add alt text and instead check </a:t>
            </a:r>
            <a:r>
              <a:rPr lang="en-US" sz="1000" dirty="0">
                <a:solidFill>
                  <a:schemeClr val="tx1"/>
                </a:solidFill>
                <a:latin typeface="Segoe UI Semibold" panose="020B0702040204020203" pitchFamily="34" charset="0"/>
                <a:cs typeface="Segoe UI Semibold" panose="020B0702040204020203" pitchFamily="34" charset="0"/>
              </a:rPr>
              <a:t>Mark as decorative</a:t>
            </a:r>
          </a:p>
        </p:txBody>
      </p:sp>
      <p:sp>
        <p:nvSpPr>
          <p:cNvPr id="77" name="Slide layouts text box">
            <a:extLst>
              <a:ext uri="{FF2B5EF4-FFF2-40B4-BE49-F238E27FC236}">
                <a16:creationId xmlns:a16="http://schemas.microsoft.com/office/drawing/2014/main" id="{5F8C91B6-75EF-4AEA-A867-5311E5777535}"/>
              </a:ext>
            </a:extLst>
          </p:cNvPr>
          <p:cNvSpPr txBox="1">
            <a:spLocks/>
          </p:cNvSpPr>
          <p:nvPr/>
        </p:nvSpPr>
        <p:spPr>
          <a:xfrm>
            <a:off x="7377113" y="1435100"/>
            <a:ext cx="1965960" cy="234936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Slide layouts</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Using a built-in slide layout that matches your content ensures a hierarchical reading order of text blocks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 new slide will have a title, rather than starting with a blank layout and adding a text block for the title, choose one of the built-in layouts with a title placeholder</a:t>
            </a:r>
          </a:p>
        </p:txBody>
      </p:sp>
      <p:pic>
        <p:nvPicPr>
          <p:cNvPr id="4" name="Title only layout" descr="Title only layout">
            <a:extLst>
              <a:ext uri="{FF2B5EF4-FFF2-40B4-BE49-F238E27FC236}">
                <a16:creationId xmlns:a16="http://schemas.microsoft.com/office/drawing/2014/main" id="{E97A695E-63F5-4C68-816E-58CCA5FF3002}"/>
              </a:ext>
            </a:extLst>
          </p:cNvPr>
          <p:cNvPicPr>
            <a:picLocks noChangeAspect="1"/>
          </p:cNvPicPr>
          <p:nvPr/>
        </p:nvPicPr>
        <p:blipFill rotWithShape="1">
          <a:blip r:embed="rId4"/>
          <a:srcRect b="9687"/>
          <a:stretch/>
        </p:blipFill>
        <p:spPr>
          <a:xfrm>
            <a:off x="7380756" y="3908221"/>
            <a:ext cx="1965960" cy="996512"/>
          </a:xfrm>
          <a:prstGeom prst="rect">
            <a:avLst/>
          </a:prstGeom>
          <a:ln>
            <a:solidFill>
              <a:schemeClr val="tx1"/>
            </a:solidFill>
          </a:ln>
        </p:spPr>
      </p:pic>
      <p:sp>
        <p:nvSpPr>
          <p:cNvPr id="78" name="Reading order text box">
            <a:extLst>
              <a:ext uri="{FF2B5EF4-FFF2-40B4-BE49-F238E27FC236}">
                <a16:creationId xmlns:a16="http://schemas.microsoft.com/office/drawing/2014/main" id="{9F406E1D-7257-4083-BB72-5A97505EB9C4}"/>
              </a:ext>
            </a:extLst>
          </p:cNvPr>
          <p:cNvSpPr txBox="1">
            <a:spLocks/>
          </p:cNvSpPr>
          <p:nvPr/>
        </p:nvSpPr>
        <p:spPr>
          <a:xfrm>
            <a:off x="9650469"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Reading order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Screen readers describe content on the screen in the order it was created</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To ensure your content is read back in the order you prefer, arrange your objects in the Selection Pane appropriately. Objects on the bottom of the selection pane are read first</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the </a:t>
            </a:r>
            <a:r>
              <a:rPr lang="en-US" sz="1000" dirty="0">
                <a:solidFill>
                  <a:schemeClr val="tx1"/>
                </a:solidFill>
                <a:latin typeface="Segoe UI Semibold" panose="020B0702040204020203" pitchFamily="34" charset="0"/>
                <a:cs typeface="Segoe UI Semibold" panose="020B0702040204020203" pitchFamily="34" charset="0"/>
              </a:rPr>
              <a:t>Home</a:t>
            </a:r>
            <a:r>
              <a:rPr lang="en-US" sz="1000" dirty="0">
                <a:solidFill>
                  <a:schemeClr val="tx1"/>
                </a:solidFill>
                <a:latin typeface="Segoe UI" panose="020B0502040204020203" pitchFamily="34" charset="0"/>
                <a:cs typeface="Segoe UI" panose="020B0502040204020203" pitchFamily="34" charset="0"/>
              </a:rPr>
              <a:t> tab</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In the </a:t>
            </a:r>
            <a:r>
              <a:rPr lang="en-US" sz="1000" dirty="0">
                <a:solidFill>
                  <a:schemeClr val="tx1"/>
                </a:solidFill>
                <a:latin typeface="Segoe UI Semibold" panose="020B0702040204020203" pitchFamily="34" charset="0"/>
                <a:cs typeface="Segoe UI Semibold" panose="020B0702040204020203" pitchFamily="34" charset="0"/>
              </a:rPr>
              <a:t>Drawing</a:t>
            </a:r>
            <a:r>
              <a:rPr lang="en-US" sz="1000" dirty="0">
                <a:solidFill>
                  <a:schemeClr val="tx1"/>
                </a:solidFill>
                <a:latin typeface="Segoe UI" panose="020B0502040204020203" pitchFamily="34" charset="0"/>
                <a:cs typeface="Segoe UI" panose="020B0502040204020203" pitchFamily="34" charset="0"/>
              </a:rPr>
              <a:t> group, select the </a:t>
            </a:r>
            <a:r>
              <a:rPr lang="en-US" sz="1000" dirty="0">
                <a:solidFill>
                  <a:schemeClr val="tx1"/>
                </a:solidFill>
                <a:latin typeface="Segoe UI Semibold" panose="020B0702040204020203" pitchFamily="34" charset="0"/>
                <a:cs typeface="Segoe UI Semibold" panose="020B0702040204020203" pitchFamily="34" charset="0"/>
              </a:rPr>
              <a:t>Arrange</a:t>
            </a:r>
            <a:r>
              <a:rPr lang="en-US" sz="1000" dirty="0">
                <a:solidFill>
                  <a:schemeClr val="tx1"/>
                </a:solidFill>
                <a:latin typeface="Segoe UI" panose="020B0502040204020203" pitchFamily="34" charset="0"/>
                <a:cs typeface="Segoe UI" panose="020B0502040204020203" pitchFamily="34" charset="0"/>
              </a:rPr>
              <a:t> drop-down menu</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a:t>
            </a:r>
            <a:r>
              <a:rPr lang="en-US" sz="1000" dirty="0">
                <a:solidFill>
                  <a:schemeClr val="tx1"/>
                </a:solidFill>
                <a:latin typeface="Segoe UI Semibold" panose="020B0702040204020203" pitchFamily="34" charset="0"/>
                <a:cs typeface="Segoe UI Semibold" panose="020B0702040204020203" pitchFamily="34" charset="0"/>
              </a:rPr>
              <a:t>Selection Pane…</a:t>
            </a:r>
          </a:p>
          <a:p>
            <a:pPr marL="0" indent="0" defTabSz="903827">
              <a:lnSpc>
                <a:spcPct val="100000"/>
              </a:lnSpc>
              <a:buNone/>
              <a:defRPr/>
            </a:pPr>
            <a:endParaRPr lang="en-US" sz="1163" dirty="0">
              <a:solidFill>
                <a:schemeClr val="tx1"/>
              </a:solidFill>
              <a:latin typeface="Segoe UI" panose="020B0502040204020203" pitchFamily="34" charset="0"/>
            </a:endParaRPr>
          </a:p>
        </p:txBody>
      </p:sp>
      <p:sp>
        <p:nvSpPr>
          <p:cNvPr id="36" name="TextBox 35">
            <a:extLst>
              <a:ext uri="{FF2B5EF4-FFF2-40B4-BE49-F238E27FC236}">
                <a16:creationId xmlns:a16="http://schemas.microsoft.com/office/drawing/2014/main" id="{7B9BDECC-D62F-449D-AA5A-A5F28D0E2BCC}"/>
              </a:ext>
            </a:extLst>
          </p:cNvPr>
          <p:cNvSpPr txBox="1"/>
          <p:nvPr/>
        </p:nvSpPr>
        <p:spPr>
          <a:xfrm>
            <a:off x="597535" y="5232468"/>
            <a:ext cx="11013441" cy="1133644"/>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Additional tips</a:t>
            </a:r>
          </a:p>
          <a:p>
            <a:pPr defTabSz="886022">
              <a:spcBef>
                <a:spcPts val="775"/>
              </a:spcBef>
              <a:buSzPct val="90000"/>
              <a:defRPr/>
            </a:pPr>
            <a:r>
              <a:rPr lang="en-US" sz="1200" dirty="0">
                <a:cs typeface="Segoe UI Semibold" panose="020B0702040204020203" pitchFamily="34" charset="0"/>
              </a:rPr>
              <a:t>Be sure to run the </a:t>
            </a:r>
            <a:r>
              <a:rPr lang="en-US" sz="1200" b="1" dirty="0">
                <a:cs typeface="Segoe UI Semibold" panose="020B0702040204020203" pitchFamily="34" charset="0"/>
              </a:rPr>
              <a:t>Accessibility Checker</a:t>
            </a:r>
            <a:r>
              <a:rPr lang="en-US" sz="1200" dirty="0">
                <a:cs typeface="Segoe UI Semibold" panose="020B0702040204020203" pitchFamily="34" charset="0"/>
              </a:rPr>
              <a:t>! </a:t>
            </a:r>
            <a:r>
              <a:rPr lang="en-US" sz="1200" dirty="0">
                <a:cs typeface="Segoe UI" panose="020B0502040204020203" pitchFamily="34" charset="0"/>
              </a:rPr>
              <a:t>Go to </a:t>
            </a:r>
            <a:r>
              <a:rPr lang="en-US" sz="1200" b="1" dirty="0">
                <a:cs typeface="Segoe UI Semibold" panose="020B0702040204020203" pitchFamily="34" charset="0"/>
              </a:rPr>
              <a:t>File</a:t>
            </a:r>
            <a:r>
              <a:rPr lang="en-US" sz="1200" dirty="0">
                <a:cs typeface="Segoe UI" panose="020B0502040204020203" pitchFamily="34" charset="0"/>
              </a:rPr>
              <a:t>      click the </a:t>
            </a:r>
            <a:r>
              <a:rPr lang="en-US" sz="1200" b="1" dirty="0">
                <a:cs typeface="Segoe UI Semibold" panose="020B0702040204020203" pitchFamily="34" charset="0"/>
              </a:rPr>
              <a:t>Check for Issues </a:t>
            </a:r>
            <a:r>
              <a:rPr lang="en-US" sz="1200" dirty="0">
                <a:cs typeface="Segoe UI" panose="020B0502040204020203" pitchFamily="34" charset="0"/>
              </a:rPr>
              <a:t>drop down menu      click </a:t>
            </a:r>
            <a:r>
              <a:rPr lang="en-US" sz="1200" b="1" dirty="0">
                <a:cs typeface="Segoe UI Semibold" panose="020B0702040204020203" pitchFamily="34" charset="0"/>
              </a:rPr>
              <a:t>Check Accessibility</a:t>
            </a:r>
          </a:p>
          <a:p>
            <a:pPr defTabSz="886022">
              <a:spcBef>
                <a:spcPts val="581"/>
              </a:spcBef>
              <a:buSzPct val="90000"/>
              <a:defRPr/>
            </a:pPr>
            <a:r>
              <a:rPr lang="en-US" sz="1200" b="1" dirty="0">
                <a:cs typeface="Segoe UI Semibold" panose="020B0702040204020203" pitchFamily="34" charset="0"/>
              </a:rPr>
              <a:t>Videos need to be accessible: </a:t>
            </a:r>
            <a:r>
              <a:rPr lang="en-US" sz="1200" dirty="0">
                <a:cs typeface="Segoe UI" panose="020B0502040204020203" pitchFamily="34" charset="0"/>
              </a:rPr>
              <a:t>If your presentation includes a video, ensure it is captioned and audio described (if appropriate)</a:t>
            </a:r>
          </a:p>
          <a:p>
            <a:pPr defTabSz="886022">
              <a:spcBef>
                <a:spcPts val="581"/>
              </a:spcBef>
              <a:buSzPct val="90000"/>
              <a:defRPr/>
            </a:pPr>
            <a:r>
              <a:rPr lang="en-US" sz="1200" b="1" dirty="0">
                <a:cs typeface="Segoe UI Semibold" panose="020B0702040204020203" pitchFamily="34" charset="0"/>
              </a:rPr>
              <a:t>Visit the </a:t>
            </a:r>
            <a:r>
              <a:rPr lang="en-US" sz="1200" b="1" dirty="0">
                <a:cs typeface="Segoe UI Semibold" panose="020B0702040204020203" pitchFamily="34" charset="0"/>
                <a:hlinkClick r:id="rId5"/>
              </a:rPr>
              <a:t>Office Accessibility Center</a:t>
            </a:r>
            <a:r>
              <a:rPr lang="en-US" sz="1200" b="1" dirty="0">
                <a:cs typeface="Segoe UI Semibold" panose="020B0702040204020203" pitchFamily="34" charset="0"/>
              </a:rPr>
              <a:t> </a:t>
            </a:r>
            <a:r>
              <a:rPr lang="en-US" sz="1200" dirty="0">
                <a:cs typeface="Segoe UI" panose="020B0502040204020203" pitchFamily="34" charset="0"/>
              </a:rPr>
              <a:t>to learn more about accessibility in PowerPoint</a:t>
            </a:r>
          </a:p>
        </p:txBody>
      </p:sp>
      <p:cxnSp>
        <p:nvCxnSpPr>
          <p:cNvPr id="80" name="Straight Arrow Connector 79">
            <a:extLst>
              <a:ext uri="{FF2B5EF4-FFF2-40B4-BE49-F238E27FC236}">
                <a16:creationId xmlns:a16="http://schemas.microsoft.com/office/drawing/2014/main" id="{4004316C-A172-4666-9087-AA99DD600ABB}"/>
              </a:ext>
              <a:ext uri="{C183D7F6-B498-43B3-948B-1728B52AA6E4}">
                <adec:decorative xmlns:adec="http://schemas.microsoft.com/office/drawing/2017/decorative" val="1"/>
              </a:ext>
            </a:extLst>
          </p:cNvPr>
          <p:cNvCxnSpPr>
            <a:cxnSpLocks/>
          </p:cNvCxnSpPr>
          <p:nvPr/>
        </p:nvCxnSpPr>
        <p:spPr>
          <a:xfrm>
            <a:off x="4136325"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F41BA70-AA85-4D92-AA87-689DAB76DD7F}"/>
              </a:ext>
              <a:ext uri="{C183D7F6-B498-43B3-948B-1728B52AA6E4}">
                <adec:decorative xmlns:adec="http://schemas.microsoft.com/office/drawing/2017/decorative" val="1"/>
              </a:ext>
            </a:extLst>
          </p:cNvPr>
          <p:cNvCxnSpPr>
            <a:cxnSpLocks/>
          </p:cNvCxnSpPr>
          <p:nvPr/>
        </p:nvCxnSpPr>
        <p:spPr>
          <a:xfrm>
            <a:off x="7323080"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895175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4622A3A5-8FE5-44DD-B7B1-A05435F85799}"/>
              </a:ext>
            </a:extLst>
          </p:cNvPr>
          <p:cNvSpPr>
            <a:spLocks noGrp="1"/>
          </p:cNvSpPr>
          <p:nvPr>
            <p:ph type="title"/>
          </p:nvPr>
        </p:nvSpPr>
        <p:spPr/>
        <p:txBody>
          <a:bodyPr/>
          <a:lstStyle/>
          <a:p>
            <a:r>
              <a:rPr lang="en-US" dirty="0"/>
              <a:t>Brand and accent colors accessibility</a:t>
            </a:r>
          </a:p>
        </p:txBody>
      </p:sp>
      <p:sp>
        <p:nvSpPr>
          <p:cNvPr id="64" name="object 22">
            <a:extLst>
              <a:ext uri="{FF2B5EF4-FFF2-40B4-BE49-F238E27FC236}">
                <a16:creationId xmlns:a16="http://schemas.microsoft.com/office/drawing/2014/main" id="{1FEB76FB-7530-435F-9B12-395773EB3EB1}"/>
              </a:ext>
            </a:extLst>
          </p:cNvPr>
          <p:cNvSpPr txBox="1"/>
          <p:nvPr/>
        </p:nvSpPr>
        <p:spPr>
          <a:xfrm>
            <a:off x="575427" y="1436688"/>
            <a:ext cx="2547186" cy="2454945"/>
          </a:xfrm>
          <a:prstGeom prst="rect">
            <a:avLst/>
          </a:prstGeom>
        </p:spPr>
        <p:txBody>
          <a:bodyPr vert="horz" wrap="square" lIns="0" tIns="10583" rIns="0" bIns="0" rtlCol="0">
            <a:spAutoFit/>
          </a:bodyPr>
          <a:lstStyle/>
          <a:p>
            <a:pPr marL="10583">
              <a:spcBef>
                <a:spcPts val="800"/>
              </a:spcBef>
            </a:pPr>
            <a:r>
              <a:rPr lang="en-US" sz="1000" dirty="0">
                <a:cs typeface="Segoe UI"/>
              </a:rPr>
              <a:t>Type and background combinations must meet a minimum 4.5:1 contrast ratio to help ensure people of all abilities can access and understand our communications. </a:t>
            </a:r>
          </a:p>
          <a:p>
            <a:pPr marL="10583">
              <a:spcBef>
                <a:spcPts val="800"/>
              </a:spcBef>
            </a:pPr>
            <a:r>
              <a:rPr lang="en-US" sz="1000" dirty="0">
                <a:cs typeface="Segoe UI"/>
              </a:rPr>
              <a:t>Pick colors carefully and avoid relying on color alone to convey information. Always provide text or other graphical cues to guide customers to our message.</a:t>
            </a:r>
          </a:p>
          <a:p>
            <a:pPr marL="10583">
              <a:spcBef>
                <a:spcPts val="800"/>
              </a:spcBef>
            </a:pPr>
            <a:r>
              <a:rPr lang="en-US" sz="1000" dirty="0">
                <a:cs typeface="Segoe UI"/>
              </a:rPr>
              <a:t>Examples demonstrate correct color use </a:t>
            </a:r>
            <a:br>
              <a:rPr lang="en-US" sz="1000" dirty="0">
                <a:cs typeface="Segoe UI"/>
              </a:rPr>
            </a:br>
            <a:r>
              <a:rPr lang="en-US" sz="1000" dirty="0">
                <a:cs typeface="Segoe UI"/>
              </a:rPr>
              <a:t>for on-screen applications. </a:t>
            </a:r>
          </a:p>
          <a:p>
            <a:pPr>
              <a:spcBef>
                <a:spcPts val="600"/>
              </a:spcBef>
            </a:pPr>
            <a:r>
              <a:rPr lang="en-US" sz="1000" dirty="0">
                <a:hlinkClick r:id="rId3"/>
              </a:rPr>
              <a:t>Get the Color Contrast Analyzer</a:t>
            </a:r>
            <a:endParaRPr lang="en-US" sz="1000" dirty="0"/>
          </a:p>
          <a:p>
            <a:pPr>
              <a:spcBef>
                <a:spcPts val="600"/>
              </a:spcBef>
            </a:pPr>
            <a:r>
              <a:rPr lang="en-US" sz="1000" dirty="0">
                <a:hlinkClick r:id="rId4"/>
              </a:rPr>
              <a:t>Get more information on accessibility </a:t>
            </a:r>
            <a:endParaRPr lang="en-US" sz="1000" dirty="0"/>
          </a:p>
          <a:p>
            <a:pPr>
              <a:spcBef>
                <a:spcPts val="600"/>
              </a:spcBef>
            </a:pPr>
            <a:r>
              <a:rPr lang="en-US" sz="1000" dirty="0">
                <a:hlinkClick r:id="rId5"/>
              </a:rPr>
              <a:t>Get the Microsoft color guidelines PDF</a:t>
            </a:r>
            <a:endParaRPr lang="en-US" sz="1050" dirty="0"/>
          </a:p>
        </p:txBody>
      </p:sp>
      <p:grpSp>
        <p:nvGrpSpPr>
          <p:cNvPr id="7" name="Light Brand colors" descr="Light Microsoft Brand colors with text in accessible brand colors">
            <a:extLst>
              <a:ext uri="{FF2B5EF4-FFF2-40B4-BE49-F238E27FC236}">
                <a16:creationId xmlns:a16="http://schemas.microsoft.com/office/drawing/2014/main" id="{98B83FDE-41A8-4BD1-BC13-BE0A5C3C6335}"/>
              </a:ext>
            </a:extLst>
          </p:cNvPr>
          <p:cNvGrpSpPr/>
          <p:nvPr/>
        </p:nvGrpSpPr>
        <p:grpSpPr>
          <a:xfrm>
            <a:off x="4670306" y="1436687"/>
            <a:ext cx="6945151" cy="592860"/>
            <a:chOff x="4065588" y="1436688"/>
            <a:chExt cx="7549853" cy="598859"/>
          </a:xfrm>
        </p:grpSpPr>
        <p:sp>
          <p:nvSpPr>
            <p:cNvPr id="93" name="Freeform 121" descr="Light Orange shape">
              <a:extLst>
                <a:ext uri="{FF2B5EF4-FFF2-40B4-BE49-F238E27FC236}">
                  <a16:creationId xmlns:a16="http://schemas.microsoft.com/office/drawing/2014/main" id="{6BE88D42-9F26-4C16-8AB8-36C379B94707}"/>
                </a:ext>
              </a:extLst>
            </p:cNvPr>
            <p:cNvSpPr/>
            <p:nvPr/>
          </p:nvSpPr>
          <p:spPr bwMode="auto">
            <a:xfrm>
              <a:off x="4065588" y="1436688"/>
              <a:ext cx="1225097" cy="598859"/>
            </a:xfrm>
            <a:prstGeom prst="rect">
              <a:avLst/>
            </a:prstGeom>
            <a:solidFill>
              <a:srgbClr val="FF9349"/>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B2929"/>
                  </a:solidFill>
                  <a:latin typeface="Segoe UI" panose="020B0502040204020203" pitchFamily="34" charset="0"/>
                  <a:cs typeface="Segoe UI" panose="020B0502040204020203" pitchFamily="34" charset="0"/>
                </a:rPr>
                <a:t>Dark Orange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R255 G147 B73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#FF9349 </a:t>
              </a:r>
              <a:endParaRPr lang="en-US" sz="653" dirty="0">
                <a:solidFill>
                  <a:srgbClr val="000000"/>
                </a:solidFill>
                <a:latin typeface="Segoe UI" panose="020B0502040204020203" pitchFamily="34" charset="0"/>
                <a:cs typeface="Segoe UI" panose="020B0502040204020203" pitchFamily="34" charset="0"/>
              </a:endParaRPr>
            </a:p>
          </p:txBody>
        </p:sp>
        <p:sp>
          <p:nvSpPr>
            <p:cNvPr id="98" name="Freeform 119" descr="Light Yellow shape">
              <a:extLst>
                <a:ext uri="{FF2B5EF4-FFF2-40B4-BE49-F238E27FC236}">
                  <a16:creationId xmlns:a16="http://schemas.microsoft.com/office/drawing/2014/main" id="{1B386A98-D1CB-473A-9E86-F6D304EBE772}"/>
                </a:ext>
              </a:extLst>
            </p:cNvPr>
            <p:cNvSpPr/>
            <p:nvPr/>
          </p:nvSpPr>
          <p:spPr bwMode="auto">
            <a:xfrm>
              <a:off x="5324151" y="1436688"/>
              <a:ext cx="1225097" cy="598859"/>
            </a:xfrm>
            <a:prstGeom prst="rect">
              <a:avLst/>
            </a:prstGeom>
            <a:solidFill>
              <a:srgbClr val="FEF000"/>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A4B16"/>
                  </a:solidFill>
                  <a:latin typeface="Segoe UI" panose="020B0502040204020203" pitchFamily="34" charset="0"/>
                  <a:cs typeface="Segoe UI" panose="020B0502040204020203" pitchFamily="34" charset="0"/>
                </a:rPr>
                <a:t>Dark Yellow</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R254 G240 B0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#FEF000 </a:t>
              </a:r>
              <a:endParaRPr lang="en-US" sz="653" dirty="0">
                <a:solidFill>
                  <a:srgbClr val="000000"/>
                </a:solidFill>
                <a:latin typeface="Segoe UI" panose="020B0502040204020203" pitchFamily="34" charset="0"/>
                <a:cs typeface="Segoe UI" panose="020B0502040204020203" pitchFamily="34" charset="0"/>
              </a:endParaRPr>
            </a:p>
          </p:txBody>
        </p:sp>
        <p:sp>
          <p:nvSpPr>
            <p:cNvPr id="97" name="Rectangle 96" descr="Light Green shape">
              <a:extLst>
                <a:ext uri="{FF2B5EF4-FFF2-40B4-BE49-F238E27FC236}">
                  <a16:creationId xmlns:a16="http://schemas.microsoft.com/office/drawing/2014/main" id="{6ADF17D6-4CD7-4EFE-95E0-A82C278F2F92}"/>
                </a:ext>
              </a:extLst>
            </p:cNvPr>
            <p:cNvSpPr/>
            <p:nvPr/>
          </p:nvSpPr>
          <p:spPr bwMode="auto">
            <a:xfrm>
              <a:off x="6590700" y="1436688"/>
              <a:ext cx="1225097" cy="598859"/>
            </a:xfrm>
            <a:prstGeom prst="rect">
              <a:avLst/>
            </a:prstGeom>
            <a:solidFill>
              <a:srgbClr val="9BF00B"/>
            </a:solidFill>
            <a:ln>
              <a:noFill/>
            </a:ln>
            <a:effectLst/>
          </p:spPr>
          <p:style>
            <a:lnRef idx="1">
              <a:schemeClr val="accent1"/>
            </a:lnRef>
            <a:fillRef idx="3">
              <a:schemeClr val="accent1"/>
            </a:fillRef>
            <a:effectRef idx="2">
              <a:schemeClr val="accent1"/>
            </a:effectRef>
            <a:fontRef idx="minor">
              <a:schemeClr val="lt1"/>
            </a:fontRef>
          </p:style>
          <p:txBody>
            <a:bodyPr lIns="45720" tIns="45720" rIns="45720" bIns="45720" rtlCol="0" anchor="t"/>
            <a:lstStyle/>
            <a:p>
              <a:pPr defTabSz="746123"/>
              <a:r>
                <a:rPr lang="en-US" sz="800" b="1" dirty="0">
                  <a:solidFill>
                    <a:srgbClr val="054B16"/>
                  </a:solidFill>
                  <a:latin typeface="Segoe UI" panose="020B0502040204020203" pitchFamily="34" charset="0"/>
                  <a:cs typeface="Segoe UI" panose="020B0502040204020203" pitchFamily="34" charset="0"/>
                </a:rPr>
                <a:t>Dark Green</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653" b="1" dirty="0">
                <a:solidFill>
                  <a:srgbClr val="FFFFFF"/>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R155 G240 B11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#9BF00B</a:t>
              </a:r>
              <a:endParaRPr lang="en-US" sz="653" dirty="0">
                <a:solidFill>
                  <a:srgbClr val="000000"/>
                </a:solidFill>
                <a:latin typeface="Segoe UI" panose="020B0502040204020203" pitchFamily="34" charset="0"/>
                <a:cs typeface="Segoe UI" panose="020B0502040204020203" pitchFamily="34" charset="0"/>
              </a:endParaRPr>
            </a:p>
          </p:txBody>
        </p:sp>
        <p:sp>
          <p:nvSpPr>
            <p:cNvPr id="96" name="Rectangle 95" descr="Light Teal shape">
              <a:extLst>
                <a:ext uri="{FF2B5EF4-FFF2-40B4-BE49-F238E27FC236}">
                  <a16:creationId xmlns:a16="http://schemas.microsoft.com/office/drawing/2014/main" id="{379C6FEB-1FFA-4797-82D6-106BABE574C8}"/>
                </a:ext>
              </a:extLst>
            </p:cNvPr>
            <p:cNvSpPr/>
            <p:nvPr/>
          </p:nvSpPr>
          <p:spPr bwMode="auto">
            <a:xfrm>
              <a:off x="7857249" y="1436688"/>
              <a:ext cx="1225097" cy="598859"/>
            </a:xfrm>
            <a:prstGeom prst="rect">
              <a:avLst/>
            </a:prstGeom>
            <a:solidFill>
              <a:srgbClr val="30E5D0"/>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274B47"/>
                  </a:solidFill>
                  <a:latin typeface="Segoe UI" panose="020B0502040204020203" pitchFamily="34" charset="0"/>
                  <a:cs typeface="Segoe UI" panose="020B0502040204020203" pitchFamily="34" charset="0"/>
                </a:rPr>
                <a:t>Dark Teal</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b="1" dirty="0">
                <a:solidFill>
                  <a:srgbClr val="FFFFFF"/>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R48 G229 B208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#30E5D0 </a:t>
              </a:r>
              <a:endParaRPr lang="en-US" sz="653" dirty="0">
                <a:solidFill>
                  <a:srgbClr val="000000"/>
                </a:solidFill>
                <a:latin typeface="Segoe UI" panose="020B0502040204020203" pitchFamily="34" charset="0"/>
                <a:cs typeface="Segoe UI" panose="020B0502040204020203" pitchFamily="34" charset="0"/>
              </a:endParaRPr>
            </a:p>
          </p:txBody>
        </p:sp>
        <p:sp>
          <p:nvSpPr>
            <p:cNvPr id="94" name="Freeform 130" descr="Light Blue shape">
              <a:extLst>
                <a:ext uri="{FF2B5EF4-FFF2-40B4-BE49-F238E27FC236}">
                  <a16:creationId xmlns:a16="http://schemas.microsoft.com/office/drawing/2014/main" id="{DF822311-1EF2-4365-B0BE-57536A2EF063}"/>
                </a:ext>
              </a:extLst>
            </p:cNvPr>
            <p:cNvSpPr/>
            <p:nvPr/>
          </p:nvSpPr>
          <p:spPr bwMode="auto">
            <a:xfrm>
              <a:off x="9123797" y="1436688"/>
              <a:ext cx="1225097" cy="598859"/>
            </a:xfrm>
            <a:prstGeom prst="rect">
              <a:avLst/>
            </a:prstGeom>
            <a:solidFill>
              <a:srgbClr val="50E6FF"/>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243A5E"/>
                  </a:solidFill>
                  <a:latin typeface="Segoe UI" panose="020B0502040204020203" pitchFamily="34" charset="0"/>
                  <a:cs typeface="Segoe UI" panose="020B0502040204020203" pitchFamily="34" charset="0"/>
                </a:rPr>
                <a:t>Dark Blue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R80 G230 B255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#50E6FF</a:t>
              </a:r>
              <a:endParaRPr lang="en-US" sz="653" dirty="0">
                <a:solidFill>
                  <a:srgbClr val="000000"/>
                </a:solidFill>
                <a:latin typeface="Segoe UI" panose="020B0502040204020203" pitchFamily="34" charset="0"/>
                <a:cs typeface="Segoe UI" panose="020B0502040204020203" pitchFamily="34" charset="0"/>
              </a:endParaRPr>
            </a:p>
          </p:txBody>
        </p:sp>
        <p:sp>
          <p:nvSpPr>
            <p:cNvPr id="95" name="Freeform 131" descr="Light Purple shape">
              <a:extLst>
                <a:ext uri="{FF2B5EF4-FFF2-40B4-BE49-F238E27FC236}">
                  <a16:creationId xmlns:a16="http://schemas.microsoft.com/office/drawing/2014/main" id="{B41A48F4-D1E8-4A21-A8B5-7EB0280E1691}"/>
                </a:ext>
              </a:extLst>
            </p:cNvPr>
            <p:cNvSpPr/>
            <p:nvPr/>
          </p:nvSpPr>
          <p:spPr bwMode="auto">
            <a:xfrm>
              <a:off x="10390344" y="1436688"/>
              <a:ext cx="1225097" cy="598859"/>
            </a:xfrm>
            <a:prstGeom prst="rect">
              <a:avLst/>
            </a:prstGeom>
            <a:solidFill>
              <a:srgbClr val="D59DFF"/>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3B2E58"/>
                  </a:solidFill>
                  <a:latin typeface="Segoe UI" panose="020B0502040204020203" pitchFamily="34" charset="0"/>
                  <a:cs typeface="Segoe UI" panose="020B0502040204020203" pitchFamily="34" charset="0"/>
                </a:rPr>
                <a:t>Dark Purple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R213 G157 B255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#D59DFF </a:t>
              </a:r>
              <a:endParaRPr lang="en-US" sz="653" dirty="0">
                <a:solidFill>
                  <a:srgbClr val="000000"/>
                </a:solidFill>
                <a:latin typeface="Segoe UI" panose="020B0502040204020203" pitchFamily="34" charset="0"/>
                <a:cs typeface="Segoe UI" panose="020B0502040204020203" pitchFamily="34" charset="0"/>
              </a:endParaRPr>
            </a:p>
          </p:txBody>
        </p:sp>
      </p:grpSp>
      <p:grpSp>
        <p:nvGrpSpPr>
          <p:cNvPr id="8" name="Brand colors" descr="Microsoft Brand colors with text in accessible brand colors">
            <a:extLst>
              <a:ext uri="{FF2B5EF4-FFF2-40B4-BE49-F238E27FC236}">
                <a16:creationId xmlns:a16="http://schemas.microsoft.com/office/drawing/2014/main" id="{8ACF8968-59CE-4886-948C-335CB2143BF8}"/>
              </a:ext>
            </a:extLst>
          </p:cNvPr>
          <p:cNvGrpSpPr/>
          <p:nvPr/>
        </p:nvGrpSpPr>
        <p:grpSpPr>
          <a:xfrm>
            <a:off x="4670306" y="2069168"/>
            <a:ext cx="6945151" cy="592860"/>
            <a:chOff x="4065588" y="2065908"/>
            <a:chExt cx="7549853" cy="601359"/>
          </a:xfrm>
        </p:grpSpPr>
        <p:sp>
          <p:nvSpPr>
            <p:cNvPr id="44" name="Rectangle 43" descr="Orange shape">
              <a:extLst>
                <a:ext uri="{FF2B5EF4-FFF2-40B4-BE49-F238E27FC236}">
                  <a16:creationId xmlns:a16="http://schemas.microsoft.com/office/drawing/2014/main" id="{EED6C192-0F39-417C-B412-BE8997774A8C}"/>
                </a:ext>
              </a:extLst>
            </p:cNvPr>
            <p:cNvSpPr/>
            <p:nvPr/>
          </p:nvSpPr>
          <p:spPr bwMode="auto">
            <a:xfrm>
              <a:off x="4065588" y="2065908"/>
              <a:ext cx="1225097" cy="601358"/>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dirty="0">
                <a:solidFill>
                  <a:srgbClr val="FFFFFF"/>
                </a:solidFill>
                <a:latin typeface="Segoe UI" panose="020B0502040204020203" pitchFamily="34" charset="0"/>
                <a:cs typeface="Segoe UI" panose="020B0502040204020203" pitchFamily="34" charset="0"/>
              </a:endParaRPr>
            </a:p>
            <a:p>
              <a:pPr defTabSz="746123"/>
              <a:r>
                <a:rPr lang="en-US" sz="650" dirty="0">
                  <a:solidFill>
                    <a:srgbClr val="FFFFFF"/>
                  </a:solidFill>
                  <a:latin typeface="Segoe UI" panose="020B0502040204020203" pitchFamily="34" charset="0"/>
                  <a:cs typeface="Segoe UI" panose="020B0502040204020203" pitchFamily="34" charset="0"/>
                </a:rPr>
                <a:t>R216 G59 B1</a:t>
              </a:r>
            </a:p>
            <a:p>
              <a:pPr defTabSz="746123">
                <a:spcAft>
                  <a:spcPts val="326"/>
                </a:spcAft>
              </a:pPr>
              <a:r>
                <a:rPr lang="en-US" sz="650" dirty="0">
                  <a:solidFill>
                    <a:srgbClr val="FFFFFF"/>
                  </a:solidFill>
                  <a:latin typeface="Segoe UI" panose="020B0502040204020203" pitchFamily="34" charset="0"/>
                  <a:cs typeface="Segoe UI" panose="020B0502040204020203" pitchFamily="34" charset="0"/>
                </a:rPr>
                <a:t>Hex #D83B01</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63" name="Freeform 39" descr="Yellow shape">
              <a:extLst>
                <a:ext uri="{FF2B5EF4-FFF2-40B4-BE49-F238E27FC236}">
                  <a16:creationId xmlns:a16="http://schemas.microsoft.com/office/drawing/2014/main" id="{F7A163AB-16EC-4A9A-B9AE-4A55C7CBBD3E}"/>
                </a:ext>
              </a:extLst>
            </p:cNvPr>
            <p:cNvSpPr/>
            <p:nvPr/>
          </p:nvSpPr>
          <p:spPr bwMode="auto">
            <a:xfrm>
              <a:off x="5324151" y="2065908"/>
              <a:ext cx="1225097" cy="601358"/>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000000"/>
                  </a:solidFill>
                  <a:latin typeface="Segoe UI" panose="020B0502040204020203" pitchFamily="34" charset="0"/>
                  <a:cs typeface="Segoe UI" panose="020B0502040204020203" pitchFamily="34" charset="0"/>
                </a:rPr>
                <a:t>R255 G185 B0</a:t>
              </a:r>
            </a:p>
            <a:p>
              <a:pPr defTabSz="746123"/>
              <a:r>
                <a:rPr lang="pt-BR" sz="650" dirty="0">
                  <a:solidFill>
                    <a:srgbClr val="000000"/>
                  </a:solidFill>
                  <a:latin typeface="Segoe UI" panose="020B0502040204020203" pitchFamily="34" charset="0"/>
                  <a:cs typeface="Segoe UI" panose="020B0502040204020203" pitchFamily="34" charset="0"/>
                </a:rPr>
                <a:t>Hex #FFB900</a:t>
              </a:r>
            </a:p>
          </p:txBody>
        </p:sp>
        <p:sp>
          <p:nvSpPr>
            <p:cNvPr id="38" name="Rectangle 37" descr="Green shape">
              <a:extLst>
                <a:ext uri="{FF2B5EF4-FFF2-40B4-BE49-F238E27FC236}">
                  <a16:creationId xmlns:a16="http://schemas.microsoft.com/office/drawing/2014/main" id="{5BF02026-F3EE-4817-B184-CDBAFACB830F}"/>
                </a:ext>
              </a:extLst>
            </p:cNvPr>
            <p:cNvSpPr/>
            <p:nvPr/>
          </p:nvSpPr>
          <p:spPr bwMode="auto">
            <a:xfrm>
              <a:off x="6590700" y="2065908"/>
              <a:ext cx="1225097" cy="601358"/>
            </a:xfrm>
            <a:prstGeom prst="rect">
              <a:avLst/>
            </a:prstGeom>
            <a:solidFill>
              <a:srgbClr val="107C10"/>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0" dirty="0">
                  <a:solidFill>
                    <a:srgbClr val="FFFFFF"/>
                  </a:solidFill>
                  <a:latin typeface="Segoe UI" panose="020B0502040204020203" pitchFamily="34" charset="0"/>
                  <a:cs typeface="Segoe UI" panose="020B0502040204020203" pitchFamily="34" charset="0"/>
                </a:rPr>
                <a:t>R16 G124 B16</a:t>
              </a:r>
            </a:p>
            <a:p>
              <a:pPr defTabSz="746123"/>
              <a:r>
                <a:rPr lang="pt-BR" sz="650" dirty="0">
                  <a:solidFill>
                    <a:srgbClr val="FFFFFF"/>
                  </a:solidFill>
                  <a:latin typeface="Segoe UI" panose="020B0502040204020203" pitchFamily="34" charset="0"/>
                  <a:cs typeface="Segoe UI" panose="020B0502040204020203" pitchFamily="34" charset="0"/>
                </a:rPr>
                <a:t>Hex #107C10</a:t>
              </a: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39" name="Rectangle 38" descr="Teal shape">
              <a:extLst>
                <a:ext uri="{FF2B5EF4-FFF2-40B4-BE49-F238E27FC236}">
                  <a16:creationId xmlns:a16="http://schemas.microsoft.com/office/drawing/2014/main" id="{C75DECB7-6846-45E7-ADF8-FAAE77209BFA}"/>
                </a:ext>
              </a:extLst>
            </p:cNvPr>
            <p:cNvSpPr/>
            <p:nvPr/>
          </p:nvSpPr>
          <p:spPr bwMode="auto">
            <a:xfrm>
              <a:off x="7857249" y="2065908"/>
              <a:ext cx="1225097" cy="601358"/>
            </a:xfrm>
            <a:prstGeom prst="rect">
              <a:avLst/>
            </a:prstGeom>
            <a:solidFill>
              <a:srgbClr val="008575"/>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FFFFFF"/>
                  </a:solidFill>
                  <a:latin typeface="Segoe UI" panose="020B0502040204020203" pitchFamily="34" charset="0"/>
                  <a:cs typeface="Segoe UI" panose="020B0502040204020203" pitchFamily="34" charset="0"/>
                </a:rPr>
                <a:t>R0 G133 B117</a:t>
              </a:r>
            </a:p>
            <a:p>
              <a:pPr defTabSz="746123"/>
              <a:r>
                <a:rPr lang="pt-BR" sz="650" dirty="0">
                  <a:solidFill>
                    <a:srgbClr val="FFFFFF"/>
                  </a:solidFill>
                  <a:latin typeface="Segoe UI" panose="020B0502040204020203" pitchFamily="34" charset="0"/>
                  <a:cs typeface="Segoe UI" panose="020B0502040204020203" pitchFamily="34" charset="0"/>
                </a:rPr>
                <a:t>Hex #008575</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40" name="Rectangle 39" descr="Blue shape">
              <a:extLst>
                <a:ext uri="{FF2B5EF4-FFF2-40B4-BE49-F238E27FC236}">
                  <a16:creationId xmlns:a16="http://schemas.microsoft.com/office/drawing/2014/main" id="{85C19067-F49C-4B80-B492-5449238C0613}"/>
                </a:ext>
              </a:extLst>
            </p:cNvPr>
            <p:cNvSpPr/>
            <p:nvPr/>
          </p:nvSpPr>
          <p:spPr bwMode="auto">
            <a:xfrm>
              <a:off x="9123797" y="2065908"/>
              <a:ext cx="1225097" cy="601358"/>
            </a:xfrm>
            <a:prstGeom prst="rect">
              <a:avLst/>
            </a:prstGeom>
            <a:solidFill>
              <a:srgbClr val="0078D4"/>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FFFFFF"/>
                  </a:solidFill>
                  <a:latin typeface="Segoe UI" panose="020B0502040204020203" pitchFamily="34" charset="0"/>
                  <a:cs typeface="Segoe UI" panose="020B0502040204020203" pitchFamily="34" charset="0"/>
                </a:rPr>
                <a:t>R0 G120 B212</a:t>
              </a:r>
            </a:p>
            <a:p>
              <a:pPr defTabSz="746123"/>
              <a:r>
                <a:rPr lang="pt-BR" sz="650" dirty="0">
                  <a:solidFill>
                    <a:srgbClr val="FFFFFF"/>
                  </a:solidFill>
                  <a:latin typeface="Segoe UI" panose="020B0502040204020203" pitchFamily="34" charset="0"/>
                  <a:cs typeface="Segoe UI" panose="020B0502040204020203" pitchFamily="34" charset="0"/>
                </a:rPr>
                <a:t>Hex #0078D4</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41" name="Rectangle 40" descr="Purple shape">
              <a:extLst>
                <a:ext uri="{FF2B5EF4-FFF2-40B4-BE49-F238E27FC236}">
                  <a16:creationId xmlns:a16="http://schemas.microsoft.com/office/drawing/2014/main" id="{42950567-0FD6-44FF-8285-6B2843BE41BE}"/>
                </a:ext>
              </a:extLst>
            </p:cNvPr>
            <p:cNvSpPr/>
            <p:nvPr/>
          </p:nvSpPr>
          <p:spPr bwMode="auto">
            <a:xfrm>
              <a:off x="10390344" y="2065909"/>
              <a:ext cx="1225097" cy="601358"/>
            </a:xfrm>
            <a:prstGeom prst="rect">
              <a:avLst/>
            </a:prstGeom>
            <a:solidFill>
              <a:srgbClr val="8661C5"/>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b="1" dirty="0">
                <a:solidFill>
                  <a:srgbClr val="FFFFFF"/>
                </a:solidFill>
                <a:latin typeface="Segoe UI" panose="020B0502040204020203" pitchFamily="34" charset="0"/>
                <a:cs typeface="Segoe UI" panose="020B0502040204020203" pitchFamily="34" charset="0"/>
              </a:endParaRPr>
            </a:p>
            <a:p>
              <a:pPr defTabSz="746123"/>
              <a:r>
                <a:rPr lang="pt-BR" sz="650" dirty="0">
                  <a:solidFill>
                    <a:srgbClr val="FFFFFF"/>
                  </a:solidFill>
                  <a:latin typeface="Segoe UI" panose="020B0502040204020203" pitchFamily="34" charset="0"/>
                  <a:cs typeface="Segoe UI" panose="020B0502040204020203" pitchFamily="34" charset="0"/>
                </a:rPr>
                <a:t>R134 G97 B197</a:t>
              </a:r>
            </a:p>
            <a:p>
              <a:pPr defTabSz="746123"/>
              <a:r>
                <a:rPr lang="pt-BR" sz="650" dirty="0">
                  <a:solidFill>
                    <a:srgbClr val="FFFFFF"/>
                  </a:solidFill>
                  <a:latin typeface="Segoe UI" panose="020B0502040204020203" pitchFamily="34" charset="0"/>
                  <a:cs typeface="Segoe UI" panose="020B0502040204020203" pitchFamily="34" charset="0"/>
                </a:rPr>
                <a:t>Hex #8661C5</a:t>
              </a:r>
            </a:p>
            <a:p>
              <a:pPr defTabSz="746123"/>
              <a:endParaRPr lang="en-US" sz="650" b="1" dirty="0">
                <a:solidFill>
                  <a:srgbClr val="FFFFFF"/>
                </a:solidFill>
                <a:latin typeface="Segoe UI" panose="020B0502040204020203" pitchFamily="34" charset="0"/>
                <a:cs typeface="Segoe UI" panose="020B0502040204020203" pitchFamily="34" charset="0"/>
              </a:endParaRPr>
            </a:p>
          </p:txBody>
        </p:sp>
      </p:grpSp>
      <p:grpSp>
        <p:nvGrpSpPr>
          <p:cNvPr id="9" name="Dark Brand colors" descr="Dark Microsoft Brand colors with text in accessible brand colors">
            <a:extLst>
              <a:ext uri="{FF2B5EF4-FFF2-40B4-BE49-F238E27FC236}">
                <a16:creationId xmlns:a16="http://schemas.microsoft.com/office/drawing/2014/main" id="{2F096BB6-55F1-40FF-9B57-5E87B09575C0}"/>
              </a:ext>
            </a:extLst>
          </p:cNvPr>
          <p:cNvGrpSpPr/>
          <p:nvPr/>
        </p:nvGrpSpPr>
        <p:grpSpPr>
          <a:xfrm>
            <a:off x="4670306" y="2701649"/>
            <a:ext cx="6945151" cy="592860"/>
            <a:chOff x="4065588" y="2697627"/>
            <a:chExt cx="7549853" cy="601358"/>
          </a:xfrm>
        </p:grpSpPr>
        <p:sp>
          <p:nvSpPr>
            <p:cNvPr id="59" name="Rectangle 58" descr="Dark Orange shape">
              <a:extLst>
                <a:ext uri="{FF2B5EF4-FFF2-40B4-BE49-F238E27FC236}">
                  <a16:creationId xmlns:a16="http://schemas.microsoft.com/office/drawing/2014/main" id="{0CB66887-9ECF-4A45-9981-89E577AA18A3}"/>
                </a:ext>
              </a:extLst>
            </p:cNvPr>
            <p:cNvSpPr/>
            <p:nvPr/>
          </p:nvSpPr>
          <p:spPr bwMode="auto">
            <a:xfrm>
              <a:off x="4065588" y="2697627"/>
              <a:ext cx="1225097" cy="601358"/>
            </a:xfrm>
            <a:prstGeom prst="rect">
              <a:avLst/>
            </a:prstGeom>
            <a:solidFill>
              <a:srgbClr val="6B2929"/>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9349"/>
                  </a:solidFill>
                  <a:latin typeface="Segoe UI" panose="020B0502040204020203" pitchFamily="34" charset="0"/>
                  <a:cs typeface="Segoe UI" panose="020B0502040204020203" pitchFamily="34" charset="0"/>
                </a:rPr>
                <a:t>Light Orange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R107 G41 B41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#6B2929</a:t>
              </a:r>
              <a:endParaRPr lang="en-US" sz="653" dirty="0">
                <a:solidFill>
                  <a:srgbClr val="FFFFFF"/>
                </a:solidFill>
                <a:latin typeface="Segoe UI" panose="020B0502040204020203" pitchFamily="34" charset="0"/>
                <a:cs typeface="Segoe UI" panose="020B0502040204020203" pitchFamily="34" charset="0"/>
              </a:endParaRPr>
            </a:p>
          </p:txBody>
        </p:sp>
        <p:sp>
          <p:nvSpPr>
            <p:cNvPr id="65" name="Rectangle 64" descr="Dark Yellow shape">
              <a:extLst>
                <a:ext uri="{FF2B5EF4-FFF2-40B4-BE49-F238E27FC236}">
                  <a16:creationId xmlns:a16="http://schemas.microsoft.com/office/drawing/2014/main" id="{99C9AF21-1991-4D27-AC88-4C44D45A013A}"/>
                </a:ext>
              </a:extLst>
            </p:cNvPr>
            <p:cNvSpPr/>
            <p:nvPr/>
          </p:nvSpPr>
          <p:spPr bwMode="auto">
            <a:xfrm>
              <a:off x="5324151" y="2697627"/>
              <a:ext cx="1225097" cy="601358"/>
            </a:xfrm>
            <a:prstGeom prst="rect">
              <a:avLst/>
            </a:prstGeom>
            <a:solidFill>
              <a:srgbClr val="6A4B16"/>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EF000"/>
                  </a:solidFill>
                  <a:latin typeface="Segoe UI" panose="020B0502040204020203" pitchFamily="34" charset="0"/>
                  <a:cs typeface="Segoe UI" panose="020B0502040204020203" pitchFamily="34" charset="0"/>
                </a:rPr>
                <a:t>Light Yellow</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R106 G75 B22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#6A4B16 </a:t>
              </a:r>
              <a:endParaRPr lang="en-US" sz="653" dirty="0">
                <a:solidFill>
                  <a:srgbClr val="FFFFFF"/>
                </a:solidFill>
                <a:latin typeface="Segoe UI" panose="020B0502040204020203" pitchFamily="34" charset="0"/>
                <a:cs typeface="Segoe UI" panose="020B0502040204020203" pitchFamily="34" charset="0"/>
              </a:endParaRPr>
            </a:p>
          </p:txBody>
        </p:sp>
        <p:sp>
          <p:nvSpPr>
            <p:cNvPr id="51" name="Rectangle 50" descr="Dark Green shape">
              <a:extLst>
                <a:ext uri="{FF2B5EF4-FFF2-40B4-BE49-F238E27FC236}">
                  <a16:creationId xmlns:a16="http://schemas.microsoft.com/office/drawing/2014/main" id="{2A7BFABF-3160-4E9F-B050-B364ABE643BE}"/>
                </a:ext>
              </a:extLst>
            </p:cNvPr>
            <p:cNvSpPr/>
            <p:nvPr/>
          </p:nvSpPr>
          <p:spPr bwMode="auto">
            <a:xfrm>
              <a:off x="6590700" y="2697627"/>
              <a:ext cx="1225097" cy="601358"/>
            </a:xfrm>
            <a:prstGeom prst="rect">
              <a:avLst/>
            </a:prstGeom>
            <a:solidFill>
              <a:srgbClr val="054B16"/>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9BF00B"/>
                  </a:solidFill>
                  <a:latin typeface="Segoe UI" panose="020B0502040204020203" pitchFamily="34" charset="0"/>
                  <a:cs typeface="Segoe UI" panose="020B0502040204020203" pitchFamily="34" charset="0"/>
                </a:rPr>
                <a:t>Light Green</a:t>
              </a:r>
              <a:br>
                <a:rPr lang="en-US" sz="800" b="1" dirty="0">
                  <a:solidFill>
                    <a:srgbClr val="FFFFFF"/>
                  </a:solidFill>
                  <a:latin typeface="Segoe UI" panose="020B0502040204020203" pitchFamily="34" charset="0"/>
                  <a:cs typeface="Segoe UI" panose="020B0502040204020203" pitchFamily="34" charset="0"/>
                </a:rPr>
              </a:br>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R5 G75 B22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#054B16 </a:t>
              </a:r>
              <a:endParaRPr lang="en-US" sz="653" dirty="0">
                <a:solidFill>
                  <a:srgbClr val="FFFFFF"/>
                </a:solidFill>
                <a:latin typeface="Segoe UI" panose="020B0502040204020203" pitchFamily="34" charset="0"/>
                <a:cs typeface="Segoe UI" panose="020B0502040204020203" pitchFamily="34" charset="0"/>
              </a:endParaRPr>
            </a:p>
          </p:txBody>
        </p:sp>
        <p:sp>
          <p:nvSpPr>
            <p:cNvPr id="52" name="Rectangle 51" descr="Dark Teal shape">
              <a:extLst>
                <a:ext uri="{FF2B5EF4-FFF2-40B4-BE49-F238E27FC236}">
                  <a16:creationId xmlns:a16="http://schemas.microsoft.com/office/drawing/2014/main" id="{F6B28A2F-DEDA-44AD-B059-2638BE5AD203}"/>
                </a:ext>
              </a:extLst>
            </p:cNvPr>
            <p:cNvSpPr/>
            <p:nvPr/>
          </p:nvSpPr>
          <p:spPr bwMode="auto">
            <a:xfrm>
              <a:off x="7857249" y="2697627"/>
              <a:ext cx="1225097" cy="601358"/>
            </a:xfrm>
            <a:prstGeom prst="rect">
              <a:avLst/>
            </a:prstGeom>
            <a:solidFill>
              <a:srgbClr val="274B47"/>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30E5D0"/>
                  </a:solidFill>
                  <a:latin typeface="Segoe UI" panose="020B0502040204020203" pitchFamily="34" charset="0"/>
                  <a:cs typeface="Segoe UI" panose="020B0502040204020203" pitchFamily="34" charset="0"/>
                </a:rPr>
                <a:t>Light Teal</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R39 G75 B71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#274B47 </a:t>
              </a:r>
              <a:endParaRPr lang="en-US" sz="653" dirty="0">
                <a:solidFill>
                  <a:srgbClr val="FFFFFF"/>
                </a:solidFill>
                <a:latin typeface="Segoe UI" panose="020B0502040204020203" pitchFamily="34" charset="0"/>
                <a:cs typeface="Segoe UI" panose="020B0502040204020203" pitchFamily="34" charset="0"/>
              </a:endParaRPr>
            </a:p>
          </p:txBody>
        </p:sp>
        <p:sp>
          <p:nvSpPr>
            <p:cNvPr id="53" name="Rectangle 52" descr="Dark Blue shape">
              <a:extLst>
                <a:ext uri="{FF2B5EF4-FFF2-40B4-BE49-F238E27FC236}">
                  <a16:creationId xmlns:a16="http://schemas.microsoft.com/office/drawing/2014/main" id="{878696F7-4418-4869-A028-B46E208D1CC9}"/>
                </a:ext>
              </a:extLst>
            </p:cNvPr>
            <p:cNvSpPr/>
            <p:nvPr/>
          </p:nvSpPr>
          <p:spPr bwMode="auto">
            <a:xfrm>
              <a:off x="9123797" y="2697627"/>
              <a:ext cx="1225097" cy="601358"/>
            </a:xfrm>
            <a:prstGeom prst="rect">
              <a:avLst/>
            </a:prstGeom>
            <a:solidFill>
              <a:srgbClr val="243A5E"/>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50E6FF"/>
                  </a:solidFill>
                  <a:latin typeface="Segoe UI" panose="020B0502040204020203" pitchFamily="34" charset="0"/>
                  <a:cs typeface="Segoe UI" panose="020B0502040204020203" pitchFamily="34" charset="0"/>
                </a:rPr>
                <a:t>Light Blue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R36 G58 B94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#243A5E </a:t>
              </a:r>
              <a:endParaRPr lang="en-US" sz="653" dirty="0">
                <a:solidFill>
                  <a:srgbClr val="FFFFFF"/>
                </a:solidFill>
                <a:latin typeface="Segoe UI" panose="020B0502040204020203" pitchFamily="34" charset="0"/>
                <a:cs typeface="Segoe UI" panose="020B0502040204020203" pitchFamily="34" charset="0"/>
              </a:endParaRPr>
            </a:p>
          </p:txBody>
        </p:sp>
        <p:sp>
          <p:nvSpPr>
            <p:cNvPr id="57" name="Rectangle 56" descr="Dark Purple shape">
              <a:extLst>
                <a:ext uri="{FF2B5EF4-FFF2-40B4-BE49-F238E27FC236}">
                  <a16:creationId xmlns:a16="http://schemas.microsoft.com/office/drawing/2014/main" id="{49AF7179-010B-461C-8775-B704C310D486}"/>
                </a:ext>
              </a:extLst>
            </p:cNvPr>
            <p:cNvSpPr/>
            <p:nvPr/>
          </p:nvSpPr>
          <p:spPr bwMode="auto">
            <a:xfrm>
              <a:off x="10390344" y="2697627"/>
              <a:ext cx="1225097" cy="601358"/>
            </a:xfrm>
            <a:prstGeom prst="rect">
              <a:avLst/>
            </a:prstGeom>
            <a:solidFill>
              <a:srgbClr val="3B2E58"/>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D59DFF"/>
                  </a:solidFill>
                  <a:latin typeface="Segoe UI" panose="020B0502040204020203" pitchFamily="34" charset="0"/>
                  <a:cs typeface="Segoe UI" panose="020B0502040204020203" pitchFamily="34" charset="0"/>
                </a:rPr>
                <a:t>Light Purple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R59 G46 B88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#3B2E58 </a:t>
              </a:r>
              <a:endParaRPr lang="en-US" sz="653" dirty="0">
                <a:solidFill>
                  <a:srgbClr val="FFFFFF"/>
                </a:solidFill>
                <a:latin typeface="Segoe UI" panose="020B0502040204020203" pitchFamily="34" charset="0"/>
                <a:cs typeface="Segoe UI" panose="020B0502040204020203" pitchFamily="34" charset="0"/>
              </a:endParaRPr>
            </a:p>
          </p:txBody>
        </p:sp>
      </p:grpSp>
      <p:grpSp>
        <p:nvGrpSpPr>
          <p:cNvPr id="15" name="White with text in accessible brand colors" descr="White background with text in accessible brand colors">
            <a:extLst>
              <a:ext uri="{FF2B5EF4-FFF2-40B4-BE49-F238E27FC236}">
                <a16:creationId xmlns:a16="http://schemas.microsoft.com/office/drawing/2014/main" id="{BFA8ED99-3BCB-46F2-B065-6E15B2741324}"/>
              </a:ext>
            </a:extLst>
          </p:cNvPr>
          <p:cNvGrpSpPr/>
          <p:nvPr/>
        </p:nvGrpSpPr>
        <p:grpSpPr>
          <a:xfrm>
            <a:off x="3505201" y="3444416"/>
            <a:ext cx="8110256" cy="594360"/>
            <a:chOff x="3505201" y="3523946"/>
            <a:chExt cx="8110256" cy="601358"/>
          </a:xfrm>
        </p:grpSpPr>
        <p:sp>
          <p:nvSpPr>
            <p:cNvPr id="137" name="Freeform 36" descr="White">
              <a:extLst>
                <a:ext uri="{FF2B5EF4-FFF2-40B4-BE49-F238E27FC236}">
                  <a16:creationId xmlns:a16="http://schemas.microsoft.com/office/drawing/2014/main" id="{1F42FE65-354E-4159-84E5-6B73A2817141}"/>
                </a:ext>
              </a:extLst>
            </p:cNvPr>
            <p:cNvSpPr/>
            <p:nvPr/>
          </p:nvSpPr>
          <p:spPr bwMode="auto">
            <a:xfrm>
              <a:off x="350520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White</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R255 G255 B255</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#FFFFFF</a:t>
              </a:r>
            </a:p>
          </p:txBody>
        </p:sp>
        <p:sp>
          <p:nvSpPr>
            <p:cNvPr id="124" name="Freeform 36" descr="White">
              <a:extLst>
                <a:ext uri="{FF2B5EF4-FFF2-40B4-BE49-F238E27FC236}">
                  <a16:creationId xmlns:a16="http://schemas.microsoft.com/office/drawing/2014/main" id="{BE05F652-6831-447C-9FF6-D39B57F9CF94}"/>
                </a:ext>
              </a:extLst>
            </p:cNvPr>
            <p:cNvSpPr/>
            <p:nvPr/>
          </p:nvSpPr>
          <p:spPr bwMode="auto">
            <a:xfrm>
              <a:off x="466908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D83B01"/>
                  </a:solidFill>
                  <a:latin typeface="Segoe UI" panose="020B0502040204020203" pitchFamily="34" charset="0"/>
                  <a:cs typeface="Segoe UI" panose="020B0502040204020203" pitchFamily="34" charset="0"/>
                </a:rPr>
                <a:t>Orange</a:t>
              </a:r>
            </a:p>
            <a:p>
              <a:pPr defTabSz="746123"/>
              <a:r>
                <a:rPr lang="en-US" sz="800" b="1" dirty="0">
                  <a:solidFill>
                    <a:srgbClr val="6B2929"/>
                  </a:solidFill>
                  <a:latin typeface="Segoe UI" panose="020B0502040204020203" pitchFamily="34" charset="0"/>
                  <a:cs typeface="Segoe UI" panose="020B0502040204020203" pitchFamily="34" charset="0"/>
                </a:rPr>
                <a:t>Dark Orange</a:t>
              </a:r>
            </a:p>
          </p:txBody>
        </p:sp>
        <p:sp>
          <p:nvSpPr>
            <p:cNvPr id="125" name="Freeform 38" descr="White">
              <a:extLst>
                <a:ext uri="{FF2B5EF4-FFF2-40B4-BE49-F238E27FC236}">
                  <a16:creationId xmlns:a16="http://schemas.microsoft.com/office/drawing/2014/main" id="{6DF44E05-D32A-41DF-B8AE-EBD407A63C49}"/>
                </a:ext>
              </a:extLst>
            </p:cNvPr>
            <p:cNvSpPr/>
            <p:nvPr/>
          </p:nvSpPr>
          <p:spPr bwMode="auto">
            <a:xfrm>
              <a:off x="5832962"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A4B16"/>
                  </a:solidFill>
                  <a:latin typeface="Segoe UI" panose="020B0502040204020203" pitchFamily="34" charset="0"/>
                  <a:cs typeface="Segoe UI" panose="020B0502040204020203" pitchFamily="34" charset="0"/>
                </a:rPr>
                <a:t>Dark Yellow</a:t>
              </a:r>
            </a:p>
            <a:p>
              <a:pPr defTabSz="746123"/>
              <a:endParaRPr lang="en-US" sz="800" b="1" dirty="0">
                <a:solidFill>
                  <a:srgbClr val="000000"/>
                </a:solidFill>
                <a:latin typeface="Segoe UI" panose="020B0502040204020203" pitchFamily="34" charset="0"/>
                <a:cs typeface="Segoe UI" panose="020B0502040204020203" pitchFamily="34" charset="0"/>
              </a:endParaRPr>
            </a:p>
          </p:txBody>
        </p:sp>
        <p:sp>
          <p:nvSpPr>
            <p:cNvPr id="126" name="Freeform 37" descr="White">
              <a:extLst>
                <a:ext uri="{FF2B5EF4-FFF2-40B4-BE49-F238E27FC236}">
                  <a16:creationId xmlns:a16="http://schemas.microsoft.com/office/drawing/2014/main" id="{2EA2AE0B-472F-416F-8B30-4BFBD4D83E4B}"/>
                </a:ext>
              </a:extLst>
            </p:cNvPr>
            <p:cNvSpPr/>
            <p:nvPr/>
          </p:nvSpPr>
          <p:spPr bwMode="auto">
            <a:xfrm>
              <a:off x="6996843"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107C10"/>
                  </a:solidFill>
                  <a:latin typeface="Segoe UI" panose="020B0502040204020203" pitchFamily="34" charset="0"/>
                  <a:cs typeface="Segoe UI" panose="020B0502040204020203" pitchFamily="34" charset="0"/>
                </a:rPr>
                <a:t>Green</a:t>
              </a:r>
            </a:p>
            <a:p>
              <a:pPr defTabSz="746123"/>
              <a:r>
                <a:rPr lang="en-US" sz="800" b="1" dirty="0">
                  <a:solidFill>
                    <a:srgbClr val="054B16"/>
                  </a:solidFill>
                  <a:latin typeface="Segoe UI" panose="020B0502040204020203" pitchFamily="34" charset="0"/>
                  <a:cs typeface="Segoe UI" panose="020B0502040204020203" pitchFamily="34" charset="0"/>
                </a:rPr>
                <a:t>Dark Green</a:t>
              </a:r>
            </a:p>
          </p:txBody>
        </p:sp>
        <p:sp>
          <p:nvSpPr>
            <p:cNvPr id="127" name="Rectangle 126" descr="White">
              <a:extLst>
                <a:ext uri="{FF2B5EF4-FFF2-40B4-BE49-F238E27FC236}">
                  <a16:creationId xmlns:a16="http://schemas.microsoft.com/office/drawing/2014/main" id="{FF11CBDB-5352-4771-9BB6-9359E47062D8}"/>
                </a:ext>
              </a:extLst>
            </p:cNvPr>
            <p:cNvSpPr/>
            <p:nvPr/>
          </p:nvSpPr>
          <p:spPr bwMode="auto">
            <a:xfrm>
              <a:off x="816072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8575"/>
                  </a:solidFill>
                  <a:latin typeface="Segoe UI" panose="020B0502040204020203" pitchFamily="34" charset="0"/>
                  <a:cs typeface="Segoe UI" panose="020B0502040204020203" pitchFamily="34" charset="0"/>
                </a:rPr>
                <a:t>Teal</a:t>
              </a:r>
            </a:p>
            <a:p>
              <a:pPr defTabSz="746123"/>
              <a:r>
                <a:rPr lang="en-US" sz="800" b="1" dirty="0">
                  <a:solidFill>
                    <a:srgbClr val="274B47"/>
                  </a:solidFill>
                  <a:latin typeface="Segoe UI" panose="020B0502040204020203" pitchFamily="34" charset="0"/>
                  <a:cs typeface="Segoe UI" panose="020B0502040204020203" pitchFamily="34" charset="0"/>
                </a:rPr>
                <a:t>Dark Teal</a:t>
              </a:r>
            </a:p>
          </p:txBody>
        </p:sp>
        <p:sp>
          <p:nvSpPr>
            <p:cNvPr id="128" name="Rectangle 127" descr="White">
              <a:extLst>
                <a:ext uri="{FF2B5EF4-FFF2-40B4-BE49-F238E27FC236}">
                  <a16:creationId xmlns:a16="http://schemas.microsoft.com/office/drawing/2014/main" id="{186B3B85-4960-4F35-B220-7E5EFBCBA653}"/>
                </a:ext>
              </a:extLst>
            </p:cNvPr>
            <p:cNvSpPr/>
            <p:nvPr/>
          </p:nvSpPr>
          <p:spPr bwMode="auto">
            <a:xfrm>
              <a:off x="9324605"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78D4"/>
                  </a:solidFill>
                  <a:latin typeface="Segoe UI" panose="020B0502040204020203" pitchFamily="34" charset="0"/>
                  <a:cs typeface="Segoe UI" panose="020B0502040204020203" pitchFamily="34" charset="0"/>
                </a:rPr>
                <a:t>Blue</a:t>
              </a:r>
            </a:p>
            <a:p>
              <a:pPr defTabSz="746123"/>
              <a:r>
                <a:rPr lang="en-US" sz="800" b="1" dirty="0">
                  <a:solidFill>
                    <a:srgbClr val="243A5E"/>
                  </a:solidFill>
                  <a:latin typeface="Segoe UI" panose="020B0502040204020203" pitchFamily="34" charset="0"/>
                  <a:cs typeface="Segoe UI" panose="020B0502040204020203" pitchFamily="34" charset="0"/>
                </a:rPr>
                <a:t>Dark Blue</a:t>
              </a:r>
            </a:p>
          </p:txBody>
        </p:sp>
        <p:sp>
          <p:nvSpPr>
            <p:cNvPr id="129" name="Rectangle 128" descr="White">
              <a:extLst>
                <a:ext uri="{FF2B5EF4-FFF2-40B4-BE49-F238E27FC236}">
                  <a16:creationId xmlns:a16="http://schemas.microsoft.com/office/drawing/2014/main" id="{5E11D87E-9585-484C-9999-9559E79D9742}"/>
                </a:ext>
              </a:extLst>
            </p:cNvPr>
            <p:cNvSpPr/>
            <p:nvPr/>
          </p:nvSpPr>
          <p:spPr bwMode="auto">
            <a:xfrm>
              <a:off x="1048848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8661C5"/>
                  </a:solidFill>
                  <a:latin typeface="Segoe UI" panose="020B0502040204020203" pitchFamily="34" charset="0"/>
                  <a:cs typeface="Segoe UI" panose="020B0502040204020203" pitchFamily="34" charset="0"/>
                </a:rPr>
                <a:t>Purple </a:t>
              </a:r>
            </a:p>
            <a:p>
              <a:pPr defTabSz="746123"/>
              <a:r>
                <a:rPr lang="en-US" sz="800" b="1" dirty="0">
                  <a:solidFill>
                    <a:srgbClr val="3B2E58"/>
                  </a:solidFill>
                  <a:latin typeface="Segoe UI" panose="020B0502040204020203" pitchFamily="34" charset="0"/>
                  <a:cs typeface="Segoe UI" panose="020B0502040204020203" pitchFamily="34" charset="0"/>
                </a:rPr>
                <a:t>Dark Purple</a:t>
              </a:r>
            </a:p>
          </p:txBody>
        </p:sp>
      </p:grpSp>
      <p:grpSp>
        <p:nvGrpSpPr>
          <p:cNvPr id="3" name="Black background with text in accessible brand colors" descr="Rich Black background with text in accessible brand colors">
            <a:extLst>
              <a:ext uri="{FF2B5EF4-FFF2-40B4-BE49-F238E27FC236}">
                <a16:creationId xmlns:a16="http://schemas.microsoft.com/office/drawing/2014/main" id="{353A347B-2778-4ABC-96DB-BADBB0E1ACD1}"/>
              </a:ext>
            </a:extLst>
          </p:cNvPr>
          <p:cNvGrpSpPr/>
          <p:nvPr/>
        </p:nvGrpSpPr>
        <p:grpSpPr>
          <a:xfrm>
            <a:off x="3505200" y="4078398"/>
            <a:ext cx="8110257" cy="594360"/>
            <a:chOff x="3505200" y="4078398"/>
            <a:chExt cx="8110257" cy="594360"/>
          </a:xfrm>
        </p:grpSpPr>
        <p:sp>
          <p:nvSpPr>
            <p:cNvPr id="136" name="Freeform 36" descr="Black shape">
              <a:extLst>
                <a:ext uri="{FF2B5EF4-FFF2-40B4-BE49-F238E27FC236}">
                  <a16:creationId xmlns:a16="http://schemas.microsoft.com/office/drawing/2014/main" id="{04F014D8-B2C3-4C18-8784-9329A967C4CB}"/>
                </a:ext>
              </a:extLst>
            </p:cNvPr>
            <p:cNvSpPr/>
            <p:nvPr/>
          </p:nvSpPr>
          <p:spPr bwMode="auto">
            <a:xfrm>
              <a:off x="3505200"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Rich Black</a:t>
              </a:r>
            </a:p>
            <a:p>
              <a:pPr defTabSz="746123"/>
              <a:r>
                <a:rPr lang="en-US" sz="653" dirty="0">
                  <a:solidFill>
                    <a:srgbClr val="FFFFFF"/>
                  </a:solidFill>
                  <a:latin typeface="Segoe UI" panose="020B0502040204020203" pitchFamily="34" charset="0"/>
                  <a:cs typeface="Segoe UI" panose="020B0502040204020203" pitchFamily="34" charset="0"/>
                </a:rPr>
                <a:t>R0 G0 B0 </a:t>
              </a:r>
            </a:p>
            <a:p>
              <a:pPr defTabSz="746123"/>
              <a:r>
                <a:rPr lang="en-US" sz="653" dirty="0">
                  <a:solidFill>
                    <a:srgbClr val="FFFFFF"/>
                  </a:solidFill>
                  <a:latin typeface="Segoe UI" panose="020B0502040204020203" pitchFamily="34" charset="0"/>
                  <a:cs typeface="Segoe UI" panose="020B0502040204020203" pitchFamily="34" charset="0"/>
                </a:rPr>
                <a:t>Hex #000000 </a:t>
              </a:r>
            </a:p>
          </p:txBody>
        </p:sp>
        <p:sp>
          <p:nvSpPr>
            <p:cNvPr id="130" name="Freeform 36" descr="Black shape">
              <a:extLst>
                <a:ext uri="{FF2B5EF4-FFF2-40B4-BE49-F238E27FC236}">
                  <a16:creationId xmlns:a16="http://schemas.microsoft.com/office/drawing/2014/main" id="{8B400AD9-F2CF-4F66-B13C-306373A2CCCA}"/>
                </a:ext>
              </a:extLst>
            </p:cNvPr>
            <p:cNvSpPr/>
            <p:nvPr/>
          </p:nvSpPr>
          <p:spPr bwMode="auto">
            <a:xfrm>
              <a:off x="4669081"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FF9349"/>
                  </a:solidFill>
                  <a:latin typeface="Segoe UI" panose="020B0502040204020203" pitchFamily="34" charset="0"/>
                  <a:cs typeface="Segoe UI" panose="020B0502040204020203" pitchFamily="34" charset="0"/>
                </a:rPr>
                <a:t>Light Orange</a:t>
              </a:r>
            </a:p>
            <a:p>
              <a:pPr defTabSz="746123"/>
              <a:r>
                <a:rPr lang="en-US" sz="800" b="1" dirty="0">
                  <a:solidFill>
                    <a:srgbClr val="D83B01"/>
                  </a:solidFill>
                  <a:latin typeface="Segoe UI" panose="020B0502040204020203" pitchFamily="34" charset="0"/>
                  <a:cs typeface="Segoe UI" panose="020B0502040204020203" pitchFamily="34" charset="0"/>
                </a:rPr>
                <a:t>Orange</a:t>
              </a:r>
            </a:p>
          </p:txBody>
        </p:sp>
        <p:sp>
          <p:nvSpPr>
            <p:cNvPr id="131" name="Freeform 38" descr="Black shape">
              <a:extLst>
                <a:ext uri="{FF2B5EF4-FFF2-40B4-BE49-F238E27FC236}">
                  <a16:creationId xmlns:a16="http://schemas.microsoft.com/office/drawing/2014/main" id="{72CC8C89-3AEA-43A3-B85D-1645A7AD2230}"/>
                </a:ext>
              </a:extLst>
            </p:cNvPr>
            <p:cNvSpPr/>
            <p:nvPr/>
          </p:nvSpPr>
          <p:spPr bwMode="auto">
            <a:xfrm>
              <a:off x="5832962"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FEF000"/>
                  </a:solidFill>
                  <a:latin typeface="Segoe UI" panose="020B0502040204020203" pitchFamily="34" charset="0"/>
                  <a:cs typeface="Segoe UI" panose="020B0502040204020203" pitchFamily="34" charset="0"/>
                </a:rPr>
                <a:t>Light Yellow</a:t>
              </a:r>
            </a:p>
            <a:p>
              <a:pPr defTabSz="746123"/>
              <a:r>
                <a:rPr lang="en-US" sz="800" b="1" dirty="0">
                  <a:solidFill>
                    <a:srgbClr val="FFB900"/>
                  </a:solidFill>
                  <a:latin typeface="Segoe UI" panose="020B0502040204020203" pitchFamily="34" charset="0"/>
                  <a:cs typeface="Segoe UI" panose="020B0502040204020203" pitchFamily="34" charset="0"/>
                </a:rPr>
                <a:t>Yellow</a:t>
              </a:r>
            </a:p>
            <a:p>
              <a:pPr defTabSz="746123"/>
              <a:endParaRPr lang="en-US" sz="800" b="1" dirty="0">
                <a:solidFill>
                  <a:srgbClr val="000000"/>
                </a:solidFill>
                <a:latin typeface="Segoe UI" panose="020B0502040204020203" pitchFamily="34" charset="0"/>
                <a:cs typeface="Segoe UI" panose="020B0502040204020203" pitchFamily="34" charset="0"/>
              </a:endParaRPr>
            </a:p>
          </p:txBody>
        </p:sp>
        <p:sp>
          <p:nvSpPr>
            <p:cNvPr id="132" name="Freeform 37" descr="Black shape">
              <a:extLst>
                <a:ext uri="{FF2B5EF4-FFF2-40B4-BE49-F238E27FC236}">
                  <a16:creationId xmlns:a16="http://schemas.microsoft.com/office/drawing/2014/main" id="{1C5FE1B1-C92A-45F9-9066-1AF75BA1664B}"/>
                </a:ext>
              </a:extLst>
            </p:cNvPr>
            <p:cNvSpPr/>
            <p:nvPr/>
          </p:nvSpPr>
          <p:spPr bwMode="auto">
            <a:xfrm>
              <a:off x="6996843"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9BF00B"/>
                  </a:solidFill>
                  <a:latin typeface="Segoe UI" panose="020B0502040204020203" pitchFamily="34" charset="0"/>
                  <a:cs typeface="Segoe UI" panose="020B0502040204020203" pitchFamily="34" charset="0"/>
                </a:rPr>
                <a:t>Light Green</a:t>
              </a:r>
            </a:p>
          </p:txBody>
        </p:sp>
        <p:sp>
          <p:nvSpPr>
            <p:cNvPr id="133" name="Rectangle 132" descr="Black shape">
              <a:extLst>
                <a:ext uri="{FF2B5EF4-FFF2-40B4-BE49-F238E27FC236}">
                  <a16:creationId xmlns:a16="http://schemas.microsoft.com/office/drawing/2014/main" id="{DBAD4086-4800-44D9-B9CE-64C01EDEFCFE}"/>
                </a:ext>
              </a:extLst>
            </p:cNvPr>
            <p:cNvSpPr/>
            <p:nvPr/>
          </p:nvSpPr>
          <p:spPr bwMode="auto">
            <a:xfrm>
              <a:off x="816072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30E5D0"/>
                  </a:solidFill>
                  <a:latin typeface="Segoe UI" panose="020B0502040204020203" pitchFamily="34" charset="0"/>
                  <a:cs typeface="Segoe UI" panose="020B0502040204020203" pitchFamily="34" charset="0"/>
                </a:rPr>
                <a:t>Light Teal</a:t>
              </a:r>
            </a:p>
            <a:p>
              <a:pPr defTabSz="746123"/>
              <a:r>
                <a:rPr lang="en-US" sz="800" b="1" dirty="0">
                  <a:solidFill>
                    <a:srgbClr val="008575"/>
                  </a:solidFill>
                  <a:latin typeface="Segoe UI" panose="020B0502040204020203" pitchFamily="34" charset="0"/>
                  <a:cs typeface="Segoe UI" panose="020B0502040204020203" pitchFamily="34" charset="0"/>
                </a:rPr>
                <a:t>Teal</a:t>
              </a:r>
            </a:p>
          </p:txBody>
        </p:sp>
        <p:sp>
          <p:nvSpPr>
            <p:cNvPr id="134" name="Rectangle 133" descr="Black shape">
              <a:extLst>
                <a:ext uri="{FF2B5EF4-FFF2-40B4-BE49-F238E27FC236}">
                  <a16:creationId xmlns:a16="http://schemas.microsoft.com/office/drawing/2014/main" id="{22F49AE8-1A03-4F6A-BE74-EAD2906BBDE5}"/>
                </a:ext>
              </a:extLst>
            </p:cNvPr>
            <p:cNvSpPr/>
            <p:nvPr/>
          </p:nvSpPr>
          <p:spPr bwMode="auto">
            <a:xfrm>
              <a:off x="9324605"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50E6FF"/>
                  </a:solidFill>
                  <a:latin typeface="Segoe UI" panose="020B0502040204020203" pitchFamily="34" charset="0"/>
                  <a:cs typeface="Segoe UI" panose="020B0502040204020203" pitchFamily="34" charset="0"/>
                </a:rPr>
                <a:t>Light Blue</a:t>
              </a:r>
            </a:p>
            <a:p>
              <a:pPr defTabSz="746123"/>
              <a:r>
                <a:rPr lang="en-US" sz="800" b="1" dirty="0">
                  <a:solidFill>
                    <a:srgbClr val="0078D4"/>
                  </a:solidFill>
                  <a:latin typeface="Segoe UI" panose="020B0502040204020203" pitchFamily="34" charset="0"/>
                  <a:cs typeface="Segoe UI" panose="020B0502040204020203" pitchFamily="34" charset="0"/>
                </a:rPr>
                <a:t>Blue</a:t>
              </a:r>
            </a:p>
          </p:txBody>
        </p:sp>
        <p:sp>
          <p:nvSpPr>
            <p:cNvPr id="135" name="Rectangle 134" descr="Black shape">
              <a:extLst>
                <a:ext uri="{FF2B5EF4-FFF2-40B4-BE49-F238E27FC236}">
                  <a16:creationId xmlns:a16="http://schemas.microsoft.com/office/drawing/2014/main" id="{23DFEDE6-C227-48FE-905F-A29EF6DA58C6}"/>
                </a:ext>
              </a:extLst>
            </p:cNvPr>
            <p:cNvSpPr/>
            <p:nvPr/>
          </p:nvSpPr>
          <p:spPr bwMode="auto">
            <a:xfrm>
              <a:off x="1048848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D59DFF"/>
                  </a:solidFill>
                  <a:latin typeface="Segoe UI" panose="020B0502040204020203" pitchFamily="34" charset="0"/>
                  <a:cs typeface="Segoe UI" panose="020B0502040204020203" pitchFamily="34" charset="0"/>
                </a:rPr>
                <a:t>Light Purple </a:t>
              </a:r>
            </a:p>
            <a:p>
              <a:pPr defTabSz="746123"/>
              <a:r>
                <a:rPr lang="en-US" sz="800" b="1" dirty="0">
                  <a:solidFill>
                    <a:srgbClr val="8661C5"/>
                  </a:solidFill>
                  <a:latin typeface="Segoe UI" panose="020B0502040204020203" pitchFamily="34" charset="0"/>
                  <a:cs typeface="Segoe UI" panose="020B0502040204020203" pitchFamily="34" charset="0"/>
                </a:rPr>
                <a:t>Purple</a:t>
              </a:r>
            </a:p>
          </p:txBody>
        </p:sp>
      </p:grpSp>
      <p:grpSp>
        <p:nvGrpSpPr>
          <p:cNvPr id="20" name="Microsoft Grays" descr="Microsoft Grays brand colors with text in accessible brand colors">
            <a:extLst>
              <a:ext uri="{FF2B5EF4-FFF2-40B4-BE49-F238E27FC236}">
                <a16:creationId xmlns:a16="http://schemas.microsoft.com/office/drawing/2014/main" id="{81570CF1-DB50-4E3E-A239-D911DDF197E5}"/>
              </a:ext>
            </a:extLst>
          </p:cNvPr>
          <p:cNvGrpSpPr/>
          <p:nvPr/>
        </p:nvGrpSpPr>
        <p:grpSpPr>
          <a:xfrm>
            <a:off x="4666239" y="4709378"/>
            <a:ext cx="6949218" cy="593184"/>
            <a:chOff x="4661043" y="5436477"/>
            <a:chExt cx="6949218" cy="832559"/>
          </a:xfrm>
        </p:grpSpPr>
        <p:sp>
          <p:nvSpPr>
            <p:cNvPr id="139" name="Freeform 38" descr="Extra Light Gray shape">
              <a:extLst>
                <a:ext uri="{FF2B5EF4-FFF2-40B4-BE49-F238E27FC236}">
                  <a16:creationId xmlns:a16="http://schemas.microsoft.com/office/drawing/2014/main" id="{38BAFFCF-05CF-49D7-9BA6-88A45B470A84}"/>
                </a:ext>
              </a:extLst>
            </p:cNvPr>
            <p:cNvSpPr/>
            <p:nvPr/>
          </p:nvSpPr>
          <p:spPr bwMode="auto">
            <a:xfrm>
              <a:off x="4661043" y="5436477"/>
              <a:ext cx="1126973" cy="832559"/>
            </a:xfrm>
            <a:prstGeom prst="rect">
              <a:avLst/>
            </a:prstGeom>
            <a:solidFill>
              <a:srgbClr val="F2F2F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Extra Light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R242 G242 B242</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#F2F2F2</a:t>
              </a:r>
            </a:p>
          </p:txBody>
        </p:sp>
        <p:sp>
          <p:nvSpPr>
            <p:cNvPr id="100" name="Freeform 38" descr="Light Gray shape">
              <a:extLst>
                <a:ext uri="{FF2B5EF4-FFF2-40B4-BE49-F238E27FC236}">
                  <a16:creationId xmlns:a16="http://schemas.microsoft.com/office/drawing/2014/main" id="{3ABCEDAE-65FC-42FD-8EE1-674C6BF3C9F7}"/>
                </a:ext>
              </a:extLst>
            </p:cNvPr>
            <p:cNvSpPr/>
            <p:nvPr/>
          </p:nvSpPr>
          <p:spPr bwMode="auto">
            <a:xfrm>
              <a:off x="5822869" y="5436477"/>
              <a:ext cx="1126973" cy="832559"/>
            </a:xfrm>
            <a:prstGeom prst="rect">
              <a:avLst/>
            </a:prstGeom>
            <a:solidFill>
              <a:srgbClr val="E6E6E6"/>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Light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R230 G230 B230</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#E6E6E6</a:t>
              </a:r>
            </a:p>
          </p:txBody>
        </p:sp>
        <p:sp>
          <p:nvSpPr>
            <p:cNvPr id="101" name="Freeform 37">
              <a:extLst>
                <a:ext uri="{FF2B5EF4-FFF2-40B4-BE49-F238E27FC236}">
                  <a16:creationId xmlns:a16="http://schemas.microsoft.com/office/drawing/2014/main" id="{B43D8244-47E6-4089-A1F6-4388BB86A052}"/>
                </a:ext>
              </a:extLst>
            </p:cNvPr>
            <p:cNvSpPr/>
            <p:nvPr/>
          </p:nvSpPr>
          <p:spPr bwMode="auto">
            <a:xfrm>
              <a:off x="6987974" y="5436477"/>
              <a:ext cx="1126973" cy="832559"/>
            </a:xfrm>
            <a:prstGeom prst="rect">
              <a:avLst/>
            </a:prstGeom>
            <a:solidFill>
              <a:srgbClr val="D2D2D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R210 G210 B210 </a:t>
              </a:r>
            </a:p>
            <a:p>
              <a:pPr defTabSz="746123"/>
              <a:r>
                <a:rPr lang="pt-BR" sz="653" dirty="0">
                  <a:solidFill>
                    <a:srgbClr val="000000"/>
                  </a:solidFill>
                  <a:latin typeface="Segoe UI" panose="020B0502040204020203" pitchFamily="34" charset="0"/>
                  <a:cs typeface="Segoe UI" panose="020B0502040204020203" pitchFamily="34" charset="0"/>
                </a:rPr>
                <a:t>Hex #D2D2D2</a:t>
              </a:r>
              <a:endParaRPr lang="en-US" sz="653" dirty="0">
                <a:solidFill>
                  <a:srgbClr val="000000"/>
                </a:solidFill>
                <a:latin typeface="Segoe UI" panose="020B0502040204020203" pitchFamily="34" charset="0"/>
                <a:cs typeface="Segoe UI" panose="020B0502040204020203" pitchFamily="34" charset="0"/>
              </a:endParaRPr>
            </a:p>
          </p:txBody>
        </p:sp>
        <p:sp>
          <p:nvSpPr>
            <p:cNvPr id="102" name="Rectangle 101" descr="Mid Gray shape">
              <a:extLst>
                <a:ext uri="{FF2B5EF4-FFF2-40B4-BE49-F238E27FC236}">
                  <a16:creationId xmlns:a16="http://schemas.microsoft.com/office/drawing/2014/main" id="{D4FCD3F0-594D-4313-870D-781BE8B2C91D}"/>
                </a:ext>
              </a:extLst>
            </p:cNvPr>
            <p:cNvSpPr/>
            <p:nvPr/>
          </p:nvSpPr>
          <p:spPr bwMode="auto">
            <a:xfrm>
              <a:off x="8153080" y="5436477"/>
              <a:ext cx="1126973" cy="832559"/>
            </a:xfrm>
            <a:prstGeom prst="rect">
              <a:avLst/>
            </a:prstGeom>
            <a:solidFill>
              <a:srgbClr val="737373"/>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Mid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FFFFFF"/>
                  </a:solidFill>
                  <a:latin typeface="Segoe UI" panose="020B0502040204020203" pitchFamily="34" charset="0"/>
                  <a:cs typeface="Segoe UI" panose="020B0502040204020203" pitchFamily="34" charset="0"/>
                </a:rPr>
                <a:t>R115 G115 B115 </a:t>
              </a:r>
            </a:p>
            <a:p>
              <a:pPr defTabSz="746123"/>
              <a:r>
                <a:rPr lang="pt-BR" sz="653" dirty="0">
                  <a:solidFill>
                    <a:srgbClr val="FFFFFF"/>
                  </a:solidFill>
                  <a:latin typeface="Segoe UI" panose="020B0502040204020203" pitchFamily="34" charset="0"/>
                  <a:cs typeface="Segoe UI" panose="020B0502040204020203" pitchFamily="34" charset="0"/>
                </a:rPr>
                <a:t>Hex #737373</a:t>
              </a:r>
              <a:endParaRPr lang="en-US" sz="653" dirty="0">
                <a:solidFill>
                  <a:srgbClr val="FFFFFF"/>
                </a:solidFill>
                <a:latin typeface="Segoe UI" panose="020B0502040204020203" pitchFamily="34" charset="0"/>
                <a:cs typeface="Segoe UI" panose="020B0502040204020203" pitchFamily="34" charset="0"/>
              </a:endParaRPr>
            </a:p>
          </p:txBody>
        </p:sp>
        <p:sp>
          <p:nvSpPr>
            <p:cNvPr id="103" name="Rectangle 102" descr="Dark Gray shape">
              <a:extLst>
                <a:ext uri="{FF2B5EF4-FFF2-40B4-BE49-F238E27FC236}">
                  <a16:creationId xmlns:a16="http://schemas.microsoft.com/office/drawing/2014/main" id="{DC776785-45D4-42F2-A35B-705D39B99E98}"/>
                </a:ext>
              </a:extLst>
            </p:cNvPr>
            <p:cNvSpPr/>
            <p:nvPr/>
          </p:nvSpPr>
          <p:spPr bwMode="auto">
            <a:xfrm>
              <a:off x="9318184" y="5436477"/>
              <a:ext cx="1126973" cy="832559"/>
            </a:xfrm>
            <a:prstGeom prst="rect">
              <a:avLst/>
            </a:prstGeom>
            <a:solidFill>
              <a:srgbClr val="525252"/>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Dark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FFFFFF"/>
                  </a:solidFill>
                  <a:latin typeface="Segoe UI" panose="020B0502040204020203" pitchFamily="34" charset="0"/>
                  <a:cs typeface="Segoe UI" panose="020B0502040204020203" pitchFamily="34" charset="0"/>
                </a:rPr>
                <a:t>R80 G80 B80 </a:t>
              </a:r>
            </a:p>
            <a:p>
              <a:pPr defTabSz="746123"/>
              <a:r>
                <a:rPr lang="pt-BR" sz="653" dirty="0">
                  <a:solidFill>
                    <a:srgbClr val="FFFFFF"/>
                  </a:solidFill>
                  <a:latin typeface="Segoe UI" panose="020B0502040204020203" pitchFamily="34" charset="0"/>
                  <a:cs typeface="Segoe UI" panose="020B0502040204020203" pitchFamily="34" charset="0"/>
                </a:rPr>
                <a:t>Hex #505050</a:t>
              </a:r>
              <a:endParaRPr lang="en-US" sz="653" dirty="0">
                <a:solidFill>
                  <a:srgbClr val="FFFFFF"/>
                </a:solidFill>
                <a:latin typeface="Segoe UI" panose="020B0502040204020203" pitchFamily="34" charset="0"/>
                <a:cs typeface="Segoe UI" panose="020B0502040204020203" pitchFamily="34" charset="0"/>
              </a:endParaRPr>
            </a:p>
          </p:txBody>
        </p:sp>
        <p:sp>
          <p:nvSpPr>
            <p:cNvPr id="104" name="Rectangle 103" descr="Extra Dark Gray shape">
              <a:extLst>
                <a:ext uri="{FF2B5EF4-FFF2-40B4-BE49-F238E27FC236}">
                  <a16:creationId xmlns:a16="http://schemas.microsoft.com/office/drawing/2014/main" id="{22FA0E82-9D51-4C8C-984D-F91C1E5A46B5}"/>
                </a:ext>
              </a:extLst>
            </p:cNvPr>
            <p:cNvSpPr/>
            <p:nvPr/>
          </p:nvSpPr>
          <p:spPr bwMode="auto">
            <a:xfrm>
              <a:off x="10483288" y="5436477"/>
              <a:ext cx="1126973" cy="832559"/>
            </a:xfrm>
            <a:prstGeom prst="rect">
              <a:avLst/>
            </a:prstGeom>
            <a:solidFill>
              <a:srgbClr val="2F2F2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Extra Dark Gray</a:t>
              </a:r>
            </a:p>
            <a:p>
              <a:pPr defTabSz="746123"/>
              <a:r>
                <a:rPr lang="pt-BR" sz="653" dirty="0">
                  <a:solidFill>
                    <a:srgbClr val="FFFFFF"/>
                  </a:solidFill>
                  <a:latin typeface="Segoe UI" panose="020B0502040204020203" pitchFamily="34" charset="0"/>
                  <a:cs typeface="Segoe UI" panose="020B0502040204020203" pitchFamily="34" charset="0"/>
                </a:rPr>
                <a:t>R47 G47 B47 </a:t>
              </a:r>
            </a:p>
            <a:p>
              <a:pPr defTabSz="746123"/>
              <a:r>
                <a:rPr lang="pt-BR" sz="653" dirty="0">
                  <a:solidFill>
                    <a:srgbClr val="FFFFFF"/>
                  </a:solidFill>
                  <a:latin typeface="Segoe UI" panose="020B0502040204020203" pitchFamily="34" charset="0"/>
                  <a:cs typeface="Segoe UI" panose="020B0502040204020203" pitchFamily="34" charset="0"/>
                </a:rPr>
                <a:t>Hex #</a:t>
              </a:r>
              <a:r>
                <a:rPr lang="en-US" sz="653" dirty="0">
                  <a:solidFill>
                    <a:srgbClr val="FFFFFF"/>
                  </a:solidFill>
                  <a:latin typeface="Segoe UI" panose="020B0502040204020203" pitchFamily="34" charset="0"/>
                  <a:cs typeface="Segoe UI" panose="020B0502040204020203" pitchFamily="34" charset="0"/>
                </a:rPr>
                <a:t>2F2F2F</a:t>
              </a:r>
            </a:p>
            <a:p>
              <a:pPr defTabSz="746123"/>
              <a:endParaRPr lang="en-US" sz="800" b="1" dirty="0">
                <a:solidFill>
                  <a:srgbClr val="FFFFF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50533186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tx1"/>
                </a:solidFill>
              </a:rPr>
              <a:t>PowerPoint Desig</a:t>
            </a:r>
            <a:r>
              <a:rPr lang="en-US" dirty="0">
                <a:solidFill>
                  <a:schemeClr val="tx1"/>
                </a:solidFill>
              </a:rPr>
              <a:t>n Ideas</a:t>
            </a:r>
            <a:endParaRPr lang="en-US" sz="2000" dirty="0">
              <a:solidFill>
                <a:schemeClr val="tx1"/>
              </a:solidFill>
            </a:endParaRP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Get suggestions for slides</a:t>
            </a:r>
          </a:p>
          <a:p>
            <a:pPr defTabSz="903827">
              <a:spcBef>
                <a:spcPts val="775"/>
              </a:spcBef>
              <a:buSzPct val="90000"/>
              <a:defRPr/>
            </a:pPr>
            <a:r>
              <a:rPr lang="en-US" sz="1400" dirty="0">
                <a:latin typeface="+mj-lt"/>
                <a:cs typeface="Segoe UI" panose="020B0502040204020203" pitchFamily="34" charset="0"/>
              </a:rPr>
              <a:t>PowerPoint Designer </a:t>
            </a:r>
            <a:r>
              <a:rPr lang="en-US" sz="1400" dirty="0">
                <a:cs typeface="Segoe UI" panose="020B0502040204020203" pitchFamily="34" charset="0"/>
              </a:rPr>
              <a:t>can create suggestions for your slide content. </a:t>
            </a:r>
          </a:p>
          <a:p>
            <a:pPr lvl="0" defTabSz="903827">
              <a:spcBef>
                <a:spcPts val="775"/>
              </a:spcBef>
              <a:buSzPct val="90000"/>
              <a:defRPr/>
            </a:pPr>
            <a:r>
              <a:rPr lang="en-US" sz="1400" dirty="0">
                <a:cs typeface="Segoe UI" panose="020B0502040204020203" pitchFamily="34" charset="0"/>
              </a:rPr>
              <a:t>To access Design Ideas, click the </a:t>
            </a:r>
            <a:br>
              <a:rPr lang="en-US" sz="1400" dirty="0">
                <a:cs typeface="Segoe UI" panose="020B0502040204020203" pitchFamily="34" charset="0"/>
              </a:rPr>
            </a:br>
            <a:r>
              <a:rPr lang="en-US" sz="1400" dirty="0">
                <a:cs typeface="Segoe UI" panose="020B0502040204020203" pitchFamily="34" charset="0"/>
              </a:rPr>
              <a:t>“</a:t>
            </a:r>
            <a:r>
              <a:rPr lang="en-US" sz="1400" dirty="0">
                <a:latin typeface="Segoe UI Semibold"/>
                <a:cs typeface="Segoe UI" panose="020B0502040204020203" pitchFamily="34" charset="0"/>
              </a:rPr>
              <a:t>Design</a:t>
            </a:r>
            <a:r>
              <a:rPr lang="en-US" sz="1400" dirty="0">
                <a:cs typeface="Segoe UI" panose="020B0502040204020203" pitchFamily="34" charset="0"/>
              </a:rPr>
              <a:t>” tab in the Ribbon and </a:t>
            </a:r>
            <a:br>
              <a:rPr lang="en-US" sz="1400" dirty="0">
                <a:cs typeface="Segoe UI" panose="020B0502040204020203" pitchFamily="34" charset="0"/>
              </a:rPr>
            </a:br>
            <a:r>
              <a:rPr lang="en-US" sz="1400" dirty="0">
                <a:cs typeface="Segoe UI" panose="020B0502040204020203" pitchFamily="34" charset="0"/>
              </a:rPr>
              <a:t>then “</a:t>
            </a:r>
            <a:r>
              <a:rPr lang="en-US" sz="1400" dirty="0">
                <a:latin typeface="Segoe UI Semibold"/>
                <a:cs typeface="Segoe UI" panose="020B0502040204020203" pitchFamily="34" charset="0"/>
              </a:rPr>
              <a:t>Design Ideas</a:t>
            </a:r>
            <a:r>
              <a:rPr lang="en-US" sz="1400" dirty="0">
                <a:cs typeface="Segoe UI" panose="020B0502040204020203" pitchFamily="34" charset="0"/>
              </a:rPr>
              <a:t>” on the right.</a:t>
            </a:r>
          </a:p>
          <a:p>
            <a:pPr lvl="0" defTabSz="903827">
              <a:spcBef>
                <a:spcPts val="775"/>
              </a:spcBef>
              <a:buSzPct val="90000"/>
              <a:defRPr/>
            </a:pPr>
            <a:r>
              <a:rPr lang="en-US" sz="1400" dirty="0">
                <a:latin typeface="Segoe UI Semibold"/>
                <a:cs typeface="Segoe UI" panose="020B0502040204020203" pitchFamily="34" charset="0"/>
              </a:rPr>
              <a:t>Designer</a:t>
            </a:r>
            <a:r>
              <a:rPr lang="en-US" sz="1400" dirty="0">
                <a:cs typeface="Segoe UI" panose="020B0502040204020203" pitchFamily="34" charset="0"/>
              </a:rPr>
              <a:t> will also trigger when </a:t>
            </a:r>
            <a:br>
              <a:rPr lang="en-US" sz="1400" dirty="0">
                <a:cs typeface="Segoe UI" panose="020B0502040204020203" pitchFamily="34" charset="0"/>
              </a:rPr>
            </a:br>
            <a:r>
              <a:rPr lang="en-US" sz="1400" dirty="0">
                <a:cs typeface="Segoe UI" panose="020B0502040204020203" pitchFamily="34" charset="0"/>
              </a:rPr>
              <a:t>you insert an image.</a:t>
            </a:r>
          </a:p>
        </p:txBody>
      </p:sp>
      <p:pic>
        <p:nvPicPr>
          <p:cNvPr id="11" name="Graphic 10" descr="Design Ideas icon found on the Design tab on the Ribbon menu">
            <a:extLst>
              <a:ext uri="{FF2B5EF4-FFF2-40B4-BE49-F238E27FC236}">
                <a16:creationId xmlns:a16="http://schemas.microsoft.com/office/drawing/2014/main" id="{3DFF0FEE-B504-47B5-97D7-7058E4899A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868" y="4060271"/>
            <a:ext cx="1117282" cy="1575183"/>
          </a:xfrm>
          <a:prstGeom prst="rect">
            <a:avLst/>
          </a:prstGeom>
        </p:spPr>
      </p:pic>
      <p:pic>
        <p:nvPicPr>
          <p:cNvPr id="28" name="Picture 27" descr="PowerPoint Designer slide layout example.">
            <a:extLst>
              <a:ext uri="{FF2B5EF4-FFF2-40B4-BE49-F238E27FC236}">
                <a16:creationId xmlns:a16="http://schemas.microsoft.com/office/drawing/2014/main" id="{03C22175-52B3-400C-BB01-71154D819DC2}"/>
              </a:ext>
            </a:extLst>
          </p:cNvPr>
          <p:cNvPicPr>
            <a:picLocks noChangeAspect="1"/>
          </p:cNvPicPr>
          <p:nvPr/>
        </p:nvPicPr>
        <p:blipFill>
          <a:blip r:embed="rId5"/>
          <a:stretch>
            <a:fillRect/>
          </a:stretch>
        </p:blipFill>
        <p:spPr>
          <a:xfrm>
            <a:off x="4355260" y="1443082"/>
            <a:ext cx="3474718" cy="1958854"/>
          </a:xfrm>
          <a:prstGeom prst="rect">
            <a:avLst/>
          </a:prstGeom>
        </p:spPr>
      </p:pic>
      <p:pic>
        <p:nvPicPr>
          <p:cNvPr id="26" name="Picture 25" descr="PowerPoint Designer slide layout example.">
            <a:extLst>
              <a:ext uri="{FF2B5EF4-FFF2-40B4-BE49-F238E27FC236}">
                <a16:creationId xmlns:a16="http://schemas.microsoft.com/office/drawing/2014/main" id="{C8F11940-521A-4955-AE86-D32D37EF3532}"/>
              </a:ext>
            </a:extLst>
          </p:cNvPr>
          <p:cNvPicPr>
            <a:picLocks noChangeAspect="1"/>
          </p:cNvPicPr>
          <p:nvPr/>
        </p:nvPicPr>
        <p:blipFill>
          <a:blip r:embed="rId6"/>
          <a:stretch>
            <a:fillRect/>
          </a:stretch>
        </p:blipFill>
        <p:spPr>
          <a:xfrm>
            <a:off x="8134462" y="1431063"/>
            <a:ext cx="3474718" cy="1965776"/>
          </a:xfrm>
          <a:prstGeom prst="rect">
            <a:avLst/>
          </a:prstGeom>
        </p:spPr>
      </p:pic>
      <p:pic>
        <p:nvPicPr>
          <p:cNvPr id="24" name="Picture 23" descr="PowerPoint Designer slide layout example.">
            <a:extLst>
              <a:ext uri="{FF2B5EF4-FFF2-40B4-BE49-F238E27FC236}">
                <a16:creationId xmlns:a16="http://schemas.microsoft.com/office/drawing/2014/main" id="{FF603395-DB1E-434B-A081-8329D5AAA286}"/>
              </a:ext>
            </a:extLst>
          </p:cNvPr>
          <p:cNvPicPr>
            <a:picLocks noChangeAspect="1"/>
          </p:cNvPicPr>
          <p:nvPr/>
        </p:nvPicPr>
        <p:blipFill>
          <a:blip r:embed="rId7"/>
          <a:stretch>
            <a:fillRect/>
          </a:stretch>
        </p:blipFill>
        <p:spPr>
          <a:xfrm>
            <a:off x="4365802" y="3676600"/>
            <a:ext cx="3474718" cy="1958854"/>
          </a:xfrm>
          <a:prstGeom prst="rect">
            <a:avLst/>
          </a:prstGeom>
        </p:spPr>
      </p:pic>
      <p:pic>
        <p:nvPicPr>
          <p:cNvPr id="22" name="Picture 21" descr="PowerPoint Designer slide layout example.">
            <a:extLst>
              <a:ext uri="{FF2B5EF4-FFF2-40B4-BE49-F238E27FC236}">
                <a16:creationId xmlns:a16="http://schemas.microsoft.com/office/drawing/2014/main" id="{09F0598E-8836-43BD-A96E-1CF73EA72223}"/>
              </a:ext>
            </a:extLst>
          </p:cNvPr>
          <p:cNvPicPr>
            <a:picLocks noChangeAspect="1"/>
          </p:cNvPicPr>
          <p:nvPr/>
        </p:nvPicPr>
        <p:blipFill>
          <a:blip r:embed="rId8"/>
          <a:stretch>
            <a:fillRect/>
          </a:stretch>
        </p:blipFill>
        <p:spPr>
          <a:xfrm>
            <a:off x="8134462" y="3669875"/>
            <a:ext cx="3474718" cy="1965776"/>
          </a:xfrm>
          <a:prstGeom prst="rect">
            <a:avLst/>
          </a:prstGeom>
        </p:spPr>
      </p:pic>
    </p:spTree>
    <p:extLst>
      <p:ext uri="{BB962C8B-B14F-4D97-AF65-F5344CB8AC3E}">
        <p14:creationId xmlns:p14="http://schemas.microsoft.com/office/powerpoint/2010/main" val="261714437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tx1"/>
                </a:solidFill>
              </a:rPr>
              <a:t>Microsoft monoline icons</a:t>
            </a: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Looking for icon resources?</a:t>
            </a:r>
          </a:p>
          <a:p>
            <a:pPr defTabSz="903827">
              <a:spcBef>
                <a:spcPts val="775"/>
              </a:spcBef>
              <a:buSzPct val="90000"/>
              <a:defRPr/>
            </a:pPr>
            <a:r>
              <a:rPr lang="en-US" sz="1400" dirty="0">
                <a:latin typeface="Segoe UI" panose="020B0502040204020203" pitchFamily="34" charset="0"/>
                <a:cs typeface="Segoe UI" panose="020B0502040204020203" pitchFamily="34" charset="0"/>
              </a:rPr>
              <a:t>The Monoline icon library for PowerPoint is a slide deck that provides a library of icons for use in PowerPoint presentations. </a:t>
            </a:r>
          </a:p>
          <a:p>
            <a:pPr defTabSz="903827">
              <a:spcBef>
                <a:spcPts val="775"/>
              </a:spcBef>
              <a:buSzPct val="90000"/>
              <a:defRPr/>
            </a:pPr>
            <a:r>
              <a:rPr lang="en-US" sz="1400" dirty="0">
                <a:latin typeface="Segoe UI" panose="020B0502040204020203" pitchFamily="34" charset="0"/>
                <a:cs typeface="Segoe UI" panose="020B0502040204020203" pitchFamily="34" charset="0"/>
              </a:rPr>
              <a:t>The Monoline icon style guide for PowerPoint is a pdf with additional guidelines. </a:t>
            </a:r>
          </a:p>
          <a:p>
            <a:pPr defTabSz="903827">
              <a:spcBef>
                <a:spcPts val="775"/>
              </a:spcBef>
              <a:buSzPct val="90000"/>
              <a:defRPr/>
            </a:pPr>
            <a:r>
              <a:rPr lang="en-US" sz="1400" dirty="0"/>
              <a:t>Download both from </a:t>
            </a:r>
            <a:r>
              <a:rPr lang="en-US" sz="1400" dirty="0">
                <a:hlinkClick r:id="rId3"/>
              </a:rPr>
              <a:t>Brand Central</a:t>
            </a:r>
            <a:r>
              <a:rPr lang="en-US" sz="1400" dirty="0"/>
              <a:t>.</a:t>
            </a:r>
            <a:endParaRPr lang="en-US" sz="1400" dirty="0">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D0FF32AF-1F5D-4E9A-A156-0DB4C6031BB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55466" y="1436688"/>
            <a:ext cx="3474718" cy="1954529"/>
          </a:xfrm>
          <a:prstGeom prst="rect">
            <a:avLst/>
          </a:prstGeom>
        </p:spPr>
      </p:pic>
      <p:pic>
        <p:nvPicPr>
          <p:cNvPr id="6" name="Picture 5" descr="Slide example showing monoline icons">
            <a:extLst>
              <a:ext uri="{FF2B5EF4-FFF2-40B4-BE49-F238E27FC236}">
                <a16:creationId xmlns:a16="http://schemas.microsoft.com/office/drawing/2014/main" id="{BED3E115-417E-4480-A560-9A1D37BA427F}"/>
              </a:ext>
            </a:extLst>
          </p:cNvPr>
          <p:cNvPicPr>
            <a:picLocks noChangeAspect="1"/>
          </p:cNvPicPr>
          <p:nvPr/>
        </p:nvPicPr>
        <p:blipFill>
          <a:blip r:embed="rId5"/>
          <a:stretch>
            <a:fillRect/>
          </a:stretch>
        </p:blipFill>
        <p:spPr>
          <a:xfrm>
            <a:off x="8134668" y="1443081"/>
            <a:ext cx="3474720" cy="1954529"/>
          </a:xfrm>
          <a:prstGeom prst="rect">
            <a:avLst/>
          </a:prstGeom>
          <a:ln>
            <a:solidFill>
              <a:schemeClr val="tx1">
                <a:alpha val="27000"/>
              </a:schemeClr>
            </a:solidFill>
          </a:ln>
        </p:spPr>
      </p:pic>
      <p:pic>
        <p:nvPicPr>
          <p:cNvPr id="4" name="Picture 3" descr="Slide example showing usage guidelines for monoline icons">
            <a:extLst>
              <a:ext uri="{FF2B5EF4-FFF2-40B4-BE49-F238E27FC236}">
                <a16:creationId xmlns:a16="http://schemas.microsoft.com/office/drawing/2014/main" id="{F840AA2B-186A-42FF-9518-01FAFBD9AA6A}"/>
              </a:ext>
            </a:extLst>
          </p:cNvPr>
          <p:cNvPicPr>
            <a:picLocks noChangeAspect="1"/>
          </p:cNvPicPr>
          <p:nvPr/>
        </p:nvPicPr>
        <p:blipFill>
          <a:blip r:embed="rId6"/>
          <a:stretch>
            <a:fillRect/>
          </a:stretch>
        </p:blipFill>
        <p:spPr>
          <a:xfrm>
            <a:off x="4365802" y="3680925"/>
            <a:ext cx="3474720" cy="1954530"/>
          </a:xfrm>
          <a:prstGeom prst="rect">
            <a:avLst/>
          </a:prstGeom>
          <a:ln>
            <a:solidFill>
              <a:schemeClr val="tx1">
                <a:alpha val="27000"/>
              </a:schemeClr>
            </a:solidFill>
          </a:ln>
        </p:spPr>
      </p:pic>
      <p:pic>
        <p:nvPicPr>
          <p:cNvPr id="7" name="Picture 6" descr="Slide example showing monoline icons">
            <a:extLst>
              <a:ext uri="{FF2B5EF4-FFF2-40B4-BE49-F238E27FC236}">
                <a16:creationId xmlns:a16="http://schemas.microsoft.com/office/drawing/2014/main" id="{2254EDC7-4C49-4DD7-A920-E2333F14F76C}"/>
              </a:ext>
            </a:extLst>
          </p:cNvPr>
          <p:cNvPicPr>
            <a:picLocks noChangeAspect="1"/>
          </p:cNvPicPr>
          <p:nvPr/>
        </p:nvPicPr>
        <p:blipFill>
          <a:blip r:embed="rId7"/>
          <a:stretch>
            <a:fillRect/>
          </a:stretch>
        </p:blipFill>
        <p:spPr>
          <a:xfrm>
            <a:off x="8134668" y="3680925"/>
            <a:ext cx="3474720" cy="1954530"/>
          </a:xfrm>
          <a:prstGeom prst="rect">
            <a:avLst/>
          </a:prstGeom>
          <a:ln>
            <a:solidFill>
              <a:schemeClr val="tx1">
                <a:alpha val="27000"/>
              </a:schemeClr>
            </a:solidFill>
          </a:ln>
        </p:spPr>
      </p:pic>
    </p:spTree>
    <p:extLst>
      <p:ext uri="{BB962C8B-B14F-4D97-AF65-F5344CB8AC3E}">
        <p14:creationId xmlns:p14="http://schemas.microsoft.com/office/powerpoint/2010/main" val="338675585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59243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96B1A-19AB-4926-8A04-0BBB28B451F7}"/>
              </a:ext>
            </a:extLst>
          </p:cNvPr>
          <p:cNvSpPr>
            <a:spLocks noGrp="1"/>
          </p:cNvSpPr>
          <p:nvPr>
            <p:ph type="title"/>
          </p:nvPr>
        </p:nvSpPr>
        <p:spPr/>
        <p:txBody>
          <a:bodyPr/>
          <a:lstStyle/>
          <a:p>
            <a:r>
              <a:rPr lang="en-US" dirty="0"/>
              <a:t>Microsoft Role-Based Certifications</a:t>
            </a:r>
          </a:p>
        </p:txBody>
      </p:sp>
      <p:pic>
        <p:nvPicPr>
          <p:cNvPr id="6" name="Picture Placeholder 5" descr="A screenshot of a cell phone&#10;&#10;Description automatically generated">
            <a:extLst>
              <a:ext uri="{FF2B5EF4-FFF2-40B4-BE49-F238E27FC236}">
                <a16:creationId xmlns:a16="http://schemas.microsoft.com/office/drawing/2014/main" id="{0A6B6727-7ECC-EC41-BC25-E78AF4D9C1A3}"/>
              </a:ext>
            </a:extLst>
          </p:cNvPr>
          <p:cNvPicPr>
            <a:picLocks noGrp="1" noChangeAspect="1"/>
          </p:cNvPicPr>
          <p:nvPr>
            <p:ph type="pic" sz="quarter" idx="11"/>
          </p:nvPr>
        </p:nvPicPr>
        <p:blipFill>
          <a:blip r:embed="rId3"/>
          <a:srcRect t="17152" b="17152"/>
          <a:stretch>
            <a:fillRect/>
          </a:stretch>
        </p:blipFill>
        <p:spPr>
          <a:xfrm>
            <a:off x="-2381" y="2286000"/>
            <a:ext cx="12192000" cy="4572000"/>
          </a:xfrm>
        </p:spPr>
      </p:pic>
    </p:spTree>
    <p:extLst>
      <p:ext uri="{BB962C8B-B14F-4D97-AF65-F5344CB8AC3E}">
        <p14:creationId xmlns:p14="http://schemas.microsoft.com/office/powerpoint/2010/main" val="210782976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code slide</a:t>
            </a:r>
          </a:p>
        </p:txBody>
      </p:sp>
      <p:sp>
        <p:nvSpPr>
          <p:cNvPr id="5" name="Text Placeholder 4"/>
          <p:cNvSpPr>
            <a:spLocks noGrp="1"/>
          </p:cNvSpPr>
          <p:nvPr>
            <p:ph type="body" sz="quarter" idx="10"/>
          </p:nvPr>
        </p:nvSpPr>
        <p:spPr/>
        <p:txBody>
          <a:bodyPr/>
          <a:lstStyle/>
          <a:p>
            <a:r>
              <a:rPr lang="en-US" dirty="0"/>
              <a:t>This slide layout uses Consolas, a monotype font which is ideal for showing software code. </a:t>
            </a:r>
          </a:p>
        </p:txBody>
      </p:sp>
    </p:spTree>
    <p:extLst>
      <p:ext uri="{BB962C8B-B14F-4D97-AF65-F5344CB8AC3E}">
        <p14:creationId xmlns:p14="http://schemas.microsoft.com/office/powerpoint/2010/main" val="3773110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Notes (hidden)</a:t>
            </a:r>
          </a:p>
        </p:txBody>
      </p:sp>
      <p:sp>
        <p:nvSpPr>
          <p:cNvPr id="6" name="Text Placeholder 5"/>
          <p:cNvSpPr>
            <a:spLocks noGrp="1"/>
          </p:cNvSpPr>
          <p:nvPr>
            <p:ph type="body" sz="quarter" idx="12"/>
          </p:nvPr>
        </p:nvSpPr>
        <p:spPr/>
        <p:txBody>
          <a:bodyPr/>
          <a:lstStyle/>
          <a:p>
            <a:r>
              <a:rPr lang="en-US" dirty="0"/>
              <a:t>Some speakers at Microsoft like to use this slide for hidden “notes slides”. </a:t>
            </a:r>
          </a:p>
          <a:p>
            <a:r>
              <a:rPr lang="en-US" dirty="0"/>
              <a:t>Delete it if you don’t want to use it.</a:t>
            </a:r>
          </a:p>
        </p:txBody>
      </p:sp>
      <p:sp>
        <p:nvSpPr>
          <p:cNvPr id="7" name="Text Placeholder 6"/>
          <p:cNvSpPr>
            <a:spLocks noGrp="1"/>
          </p:cNvSpPr>
          <p:nvPr>
            <p:ph type="body" sz="quarter" idx="11"/>
          </p:nvPr>
        </p:nvSpPr>
        <p:spPr/>
        <p:txBody>
          <a:bodyPr/>
          <a:lstStyle/>
          <a:p>
            <a:r>
              <a:rPr lang="en-US" dirty="0"/>
              <a:t>NEXT: &lt;next slide title&gt;</a:t>
            </a:r>
          </a:p>
        </p:txBody>
      </p:sp>
    </p:spTree>
    <p:extLst>
      <p:ext uri="{BB962C8B-B14F-4D97-AF65-F5344CB8AC3E}">
        <p14:creationId xmlns:p14="http://schemas.microsoft.com/office/powerpoint/2010/main" val="2563603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93579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0975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Presentation title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p:txBody>
          <a:bodyPr/>
          <a:lstStyle/>
          <a:p>
            <a:r>
              <a:rPr lang="en-US" dirty="0"/>
              <a:t>Speaker name</a:t>
            </a:r>
          </a:p>
          <a:p>
            <a:r>
              <a:rPr lang="en-US" dirty="0"/>
              <a:t>Title</a:t>
            </a:r>
          </a:p>
        </p:txBody>
      </p:sp>
    </p:spTree>
    <p:extLst>
      <p:ext uri="{BB962C8B-B14F-4D97-AF65-F5344CB8AC3E}">
        <p14:creationId xmlns:p14="http://schemas.microsoft.com/office/powerpoint/2010/main" val="66673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Presentation title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p:txBody>
          <a:bodyPr/>
          <a:lstStyle/>
          <a:p>
            <a:r>
              <a:rPr lang="en-US" dirty="0"/>
              <a:t>Speaker name</a:t>
            </a:r>
          </a:p>
          <a:p>
            <a:r>
              <a:rPr lang="en-US" dirty="0"/>
              <a:t>Title</a:t>
            </a:r>
          </a:p>
        </p:txBody>
      </p:sp>
    </p:spTree>
    <p:extLst>
      <p:ext uri="{BB962C8B-B14F-4D97-AF65-F5344CB8AC3E}">
        <p14:creationId xmlns:p14="http://schemas.microsoft.com/office/powerpoint/2010/main" val="112800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p:txBody>
          <a:bodyPr/>
          <a:lstStyle/>
          <a:p>
            <a:r>
              <a:rPr lang="en-US" dirty="0"/>
              <a:t>Presentation title</a:t>
            </a: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p:txBody>
          <a:bodyPr/>
          <a:lstStyle/>
          <a:p>
            <a:r>
              <a:rPr lang="en-US" dirty="0"/>
              <a:t>Speaker name</a:t>
            </a:r>
          </a:p>
          <a:p>
            <a:r>
              <a:rPr lang="en-US" dirty="0"/>
              <a:t>Title</a:t>
            </a:r>
          </a:p>
        </p:txBody>
      </p:sp>
    </p:spTree>
    <p:extLst>
      <p:ext uri="{BB962C8B-B14F-4D97-AF65-F5344CB8AC3E}">
        <p14:creationId xmlns:p14="http://schemas.microsoft.com/office/powerpoint/2010/main" val="56332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(without bullet points)</a:t>
            </a:r>
          </a:p>
        </p:txBody>
      </p:sp>
      <p:sp>
        <p:nvSpPr>
          <p:cNvPr id="6" name="Text Placeholder 5"/>
          <p:cNvSpPr>
            <a:spLocks noGrp="1"/>
          </p:cNvSpPr>
          <p:nvPr>
            <p:ph type="body" sz="quarter" idx="10"/>
          </p:nvPr>
        </p:nvSpPr>
        <p:spPr>
          <a:xfrm>
            <a:off x="586390" y="1434370"/>
            <a:ext cx="11018520" cy="1095685"/>
          </a:xfrm>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with bulleted text</a:t>
            </a:r>
          </a:p>
        </p:txBody>
      </p:sp>
      <p:sp>
        <p:nvSpPr>
          <p:cNvPr id="6" name="Text Placeholder 5"/>
          <p:cNvSpPr>
            <a:spLocks noGrp="1"/>
          </p:cNvSpPr>
          <p:nvPr>
            <p:ph sz="quarter" idx="10"/>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dirty="0"/>
              <a:t>Example with longer headline text</a:t>
            </a:r>
            <a:br>
              <a:rPr lang="en-US" dirty="0"/>
            </a:br>
            <a:r>
              <a:rPr lang="en-US" dirty="0"/>
              <a:t>wrapping to a second line</a:t>
            </a:r>
          </a:p>
        </p:txBody>
      </p:sp>
      <p:sp>
        <p:nvSpPr>
          <p:cNvPr id="6" name="Text Placeholder 5"/>
          <p:cNvSpPr>
            <a:spLocks noGrp="1"/>
          </p:cNvSpPr>
          <p:nvPr>
            <p:ph type="body" sz="quarter" idx="10"/>
          </p:nvPr>
        </p:nvSpPr>
        <p:spPr>
          <a:xfrm>
            <a:off x="590868" y="2019300"/>
            <a:ext cx="11018520" cy="2628412"/>
          </a:xfrm>
        </p:spPr>
        <p:txBody>
          <a:bodyPr/>
          <a:lstStyle/>
          <a:p>
            <a:pPr>
              <a:lnSpc>
                <a:spcPct val="95000"/>
              </a:lnSpc>
            </a:pPr>
            <a:r>
              <a:rPr lang="en-US" dirty="0"/>
              <a:t>When the headline text is 2 lines, move this text block </a:t>
            </a:r>
            <a:br>
              <a:rPr lang="en-US" dirty="0"/>
            </a:br>
            <a:r>
              <a:rPr lang="en-US" dirty="0"/>
              <a:t>down to align to the lower blue guide</a:t>
            </a:r>
          </a:p>
          <a:p>
            <a:pPr>
              <a:lnSpc>
                <a:spcPct val="95000"/>
              </a:lnSpc>
            </a:pPr>
            <a:r>
              <a:rPr lang="en-US" dirty="0"/>
              <a:t>If you don’t see guidelines, click on the View menu, </a:t>
            </a:r>
            <a:br>
              <a:rPr lang="en-US" dirty="0"/>
            </a:br>
            <a:r>
              <a:rPr lang="en-US" dirty="0"/>
              <a:t>and then check the box in front of “Guides”</a:t>
            </a:r>
          </a:p>
          <a:p>
            <a:pPr>
              <a:lnSpc>
                <a:spcPct val="95000"/>
              </a:lnSpc>
            </a:pPr>
            <a:r>
              <a:rPr lang="en-US" dirty="0"/>
              <a:t>Use a “soft return” Shift + Enter to wrap text without </a:t>
            </a:r>
            <a:br>
              <a:rPr lang="en-US" dirty="0"/>
            </a:br>
            <a:r>
              <a:rPr lang="en-US" dirty="0"/>
              <a:t>adding extra line spacing</a:t>
            </a:r>
          </a:p>
        </p:txBody>
      </p:sp>
      <p:sp>
        <p:nvSpPr>
          <p:cNvPr id="5" name="Freeform: Shape 4" descr="arrow pointing to the guideline referenced in the description">
            <a:extLst>
              <a:ext uri="{FF2B5EF4-FFF2-40B4-BE49-F238E27FC236}">
                <a16:creationId xmlns:a16="http://schemas.microsoft.com/office/drawing/2014/main" id="{665B403C-D96F-49D2-A0FA-2D811AA4C0AB}"/>
              </a:ext>
            </a:extLst>
          </p:cNvPr>
          <p:cNvSpPr/>
          <p:nvPr/>
        </p:nvSpPr>
        <p:spPr bwMode="auto">
          <a:xfrm>
            <a:off x="6801636" y="2019300"/>
            <a:ext cx="2588543" cy="644899"/>
          </a:xfrm>
          <a:custGeom>
            <a:avLst/>
            <a:gdLst>
              <a:gd name="connsiteX0" fmla="*/ 0 w 822960"/>
              <a:gd name="connsiteY0" fmla="*/ 205740 h 205740"/>
              <a:gd name="connsiteX1" fmla="*/ 822960 w 822960"/>
              <a:gd name="connsiteY1" fmla="*/ 205740 h 205740"/>
              <a:gd name="connsiteX2" fmla="*/ 822960 w 822960"/>
              <a:gd name="connsiteY2" fmla="*/ 0 h 205740"/>
              <a:gd name="connsiteX0" fmla="*/ 0 w 822960"/>
              <a:gd name="connsiteY0" fmla="*/ 196007 h 196007"/>
              <a:gd name="connsiteX1" fmla="*/ 822960 w 822960"/>
              <a:gd name="connsiteY1" fmla="*/ 196007 h 196007"/>
              <a:gd name="connsiteX2" fmla="*/ 822960 w 822960"/>
              <a:gd name="connsiteY2" fmla="*/ 0 h 196007"/>
              <a:gd name="connsiteX0" fmla="*/ 0 w 860823"/>
              <a:gd name="connsiteY0" fmla="*/ 196007 h 196007"/>
              <a:gd name="connsiteX1" fmla="*/ 860823 w 860823"/>
              <a:gd name="connsiteY1" fmla="*/ 196007 h 196007"/>
              <a:gd name="connsiteX2" fmla="*/ 860823 w 860823"/>
              <a:gd name="connsiteY2" fmla="*/ 0 h 196007"/>
            </a:gdLst>
            <a:ahLst/>
            <a:cxnLst>
              <a:cxn ang="0">
                <a:pos x="connsiteX0" y="connsiteY0"/>
              </a:cxn>
              <a:cxn ang="0">
                <a:pos x="connsiteX1" y="connsiteY1"/>
              </a:cxn>
              <a:cxn ang="0">
                <a:pos x="connsiteX2" y="connsiteY2"/>
              </a:cxn>
            </a:cxnLst>
            <a:rect l="l" t="t" r="r" b="b"/>
            <a:pathLst>
              <a:path w="860823" h="196007">
                <a:moveTo>
                  <a:pt x="0" y="196007"/>
                </a:moveTo>
                <a:lnTo>
                  <a:pt x="860823" y="196007"/>
                </a:lnTo>
                <a:lnTo>
                  <a:pt x="860823"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590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AEAC-6305-4203-9849-67D2448DFB3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F247F4D-7638-492A-8384-01E62CDDFE00}"/>
              </a:ext>
            </a:extLst>
          </p:cNvPr>
          <p:cNvPicPr>
            <a:picLocks noChangeAspect="1"/>
          </p:cNvPicPr>
          <p:nvPr/>
        </p:nvPicPr>
        <p:blipFill>
          <a:blip r:embed="rId3"/>
          <a:stretch>
            <a:fillRect/>
          </a:stretch>
        </p:blipFill>
        <p:spPr>
          <a:xfrm>
            <a:off x="0" y="3709"/>
            <a:ext cx="12192000" cy="6850581"/>
          </a:xfrm>
          <a:prstGeom prst="rect">
            <a:avLst/>
          </a:prstGeom>
        </p:spPr>
      </p:pic>
      <p:pic>
        <p:nvPicPr>
          <p:cNvPr id="5" name="Picture 4">
            <a:extLst>
              <a:ext uri="{FF2B5EF4-FFF2-40B4-BE49-F238E27FC236}">
                <a16:creationId xmlns:a16="http://schemas.microsoft.com/office/drawing/2014/main" id="{ABC4A2EE-25DD-6148-B904-2196AB4CFB96}"/>
              </a:ext>
            </a:extLst>
          </p:cNvPr>
          <p:cNvPicPr>
            <a:picLocks noChangeAspect="1"/>
          </p:cNvPicPr>
          <p:nvPr/>
        </p:nvPicPr>
        <p:blipFill>
          <a:blip r:embed="rId3"/>
          <a:stretch>
            <a:fillRect/>
          </a:stretch>
        </p:blipFill>
        <p:spPr>
          <a:xfrm>
            <a:off x="0" y="7419"/>
            <a:ext cx="12192000" cy="6850581"/>
          </a:xfrm>
          <a:prstGeom prst="rect">
            <a:avLst/>
          </a:prstGeom>
        </p:spPr>
      </p:pic>
    </p:spTree>
    <p:extLst>
      <p:ext uri="{BB962C8B-B14F-4D97-AF65-F5344CB8AC3E}">
        <p14:creationId xmlns:p14="http://schemas.microsoft.com/office/powerpoint/2010/main" val="1159766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Adjusting list levels</a:t>
            </a:r>
          </a:p>
        </p:txBody>
      </p:sp>
      <p:sp>
        <p:nvSpPr>
          <p:cNvPr id="6" name="Text Placeholder 5"/>
          <p:cNvSpPr>
            <a:spLocks noGrp="1"/>
          </p:cNvSpPr>
          <p:nvPr>
            <p:ph sz="quarter" idx="10"/>
          </p:nvPr>
        </p:nvSpPr>
        <p:spPr>
          <a:xfrm>
            <a:off x="584200" y="1435100"/>
            <a:ext cx="5511800" cy="1095685"/>
          </a:xfrm>
        </p:spPr>
        <p:txBody>
          <a:bodyPr wrap="square">
            <a:spAutoFit/>
          </a:bodyPr>
          <a:lstStyle/>
          <a:p>
            <a:r>
              <a:rPr lang="en-US" dirty="0"/>
              <a:t>Main topic: Segoe UI, size 28pt</a:t>
            </a:r>
          </a:p>
          <a:p>
            <a:pPr lvl="1"/>
            <a:r>
              <a:rPr lang="en-US" dirty="0"/>
              <a:t>Segoe UI, size 20pt for second level</a:t>
            </a:r>
          </a:p>
          <a:p>
            <a:pPr lvl="2"/>
            <a:r>
              <a:rPr lang="en-US" sz="1600" dirty="0"/>
              <a:t>Segoe UI, size 16pt for third level</a:t>
            </a:r>
          </a:p>
        </p:txBody>
      </p:sp>
      <p:sp>
        <p:nvSpPr>
          <p:cNvPr id="4" name="Rectangle 3">
            <a:extLst>
              <a:ext uri="{FF2B5EF4-FFF2-40B4-BE49-F238E27FC236}">
                <a16:creationId xmlns:a16="http://schemas.microsoft.com/office/drawing/2014/main" id="{04EE52DC-E441-4CFE-A00E-424DD19F14DF}"/>
              </a:ext>
              <a:ext uri="{C183D7F6-B498-43B3-948B-1728B52AA6E4}">
                <adec:decorative xmlns:adec="http://schemas.microsoft.com/office/drawing/2017/decorative" val="1"/>
              </a:ext>
            </a:extLst>
          </p:cNvPr>
          <p:cNvSpPr/>
          <p:nvPr/>
        </p:nvSpPr>
        <p:spPr bwMode="auto">
          <a:xfrm>
            <a:off x="6672263" y="588962"/>
            <a:ext cx="4931473" cy="5680076"/>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3" descr="Screenshot of Decrease List level and Increase List Level menu"/>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972422" y="875383"/>
            <a:ext cx="4319750" cy="962889"/>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bwMode="auto">
          <a:xfrm>
            <a:off x="6672263" y="1970034"/>
            <a:ext cx="4931473" cy="3545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defTabSz="932472" fontAlgn="base">
              <a:spcBef>
                <a:spcPts val="1200"/>
              </a:spcBef>
              <a:spcAft>
                <a:spcPts val="1200"/>
              </a:spcAft>
            </a:pPr>
            <a:r>
              <a:rPr lang="en-US" sz="1200" dirty="0">
                <a:solidFill>
                  <a:schemeClr val="tx1"/>
                </a:solidFill>
                <a:ea typeface="Segoe UI" panose="020B0502040204020203" pitchFamily="34" charset="0"/>
                <a:cs typeface="Segoe UI" panose="020B0502040204020203" pitchFamily="34" charset="0"/>
              </a:rPr>
              <a:t>Use the “</a:t>
            </a:r>
            <a:r>
              <a:rPr lang="en-US" sz="1200" b="1" dirty="0">
                <a:solidFill>
                  <a:schemeClr val="tx1"/>
                </a:solidFill>
                <a:ea typeface="Segoe UI" panose="020B0502040204020203" pitchFamily="34" charset="0"/>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and “</a:t>
            </a:r>
            <a:r>
              <a:rPr lang="en-US" sz="1200" b="1" dirty="0">
                <a:solidFill>
                  <a:schemeClr val="tx1"/>
                </a:solidFill>
                <a:ea typeface="Segoe UI" panose="020B0502040204020203" pitchFamily="34" charset="0"/>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tools </a:t>
            </a:r>
            <a:br>
              <a:rPr lang="en-US" sz="1200" dirty="0">
                <a:solidFill>
                  <a:schemeClr val="tx1"/>
                </a:solidFill>
                <a:ea typeface="Segoe UI" panose="020B0502040204020203" pitchFamily="34" charset="0"/>
                <a:cs typeface="Segoe UI" panose="020B0502040204020203" pitchFamily="34" charset="0"/>
              </a:rPr>
            </a:br>
            <a:r>
              <a:rPr lang="en-US" sz="1200" dirty="0">
                <a:solidFill>
                  <a:schemeClr val="tx1"/>
                </a:solidFill>
                <a:ea typeface="Segoe UI" panose="020B0502040204020203" pitchFamily="34" charset="0"/>
                <a:cs typeface="Segoe UI" panose="020B0502040204020203" pitchFamily="34" charset="0"/>
              </a:rPr>
              <a:t>on the </a:t>
            </a:r>
            <a:r>
              <a:rPr lang="en-US" sz="1200" b="1" dirty="0">
                <a:solidFill>
                  <a:schemeClr val="tx1"/>
                </a:solidFill>
                <a:ea typeface="Segoe UI" panose="020B0502040204020203" pitchFamily="34" charset="0"/>
                <a:cs typeface="Segoe UI" panose="020B0502040204020203" pitchFamily="34" charset="0"/>
              </a:rPr>
              <a:t>Home</a:t>
            </a:r>
            <a:r>
              <a:rPr lang="en-US" sz="1200" dirty="0">
                <a:solidFill>
                  <a:schemeClr val="tx1"/>
                </a:solidFill>
                <a:ea typeface="Segoe UI" panose="020B0502040204020203" pitchFamily="34" charset="0"/>
                <a:cs typeface="Segoe UI" panose="020B0502040204020203" pitchFamily="34" charset="0"/>
              </a:rPr>
              <a:t> menu to change text levels.</a:t>
            </a:r>
          </a:p>
          <a:p>
            <a:pPr defTabSz="932472" fontAlgn="base">
              <a:spcBef>
                <a:spcPts val="1200"/>
              </a:spcBef>
              <a:spcAft>
                <a:spcPct val="0"/>
              </a:spcAft>
            </a:pPr>
            <a:r>
              <a:rPr lang="en-US" sz="1200" b="1" dirty="0">
                <a:solidFill>
                  <a:schemeClr val="tx1"/>
                </a:solidFill>
                <a:ea typeface="Segoe UI" panose="020B0502040204020203" pitchFamily="34" charset="0"/>
                <a:cs typeface="Segoe UI" panose="020B0502040204020203" pitchFamily="34" charset="0"/>
              </a:rPr>
              <a:t>Try this:  </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Place your cursor in the line of text that says “Segoe UI, size 20pt for second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Next click the Home tab, and then on the “</a:t>
            </a:r>
            <a:r>
              <a:rPr lang="en-US" sz="1200" b="1" dirty="0">
                <a:solidFill>
                  <a:schemeClr val="tx1"/>
                </a:solidFill>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tool. Notice how the line moves up one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Now try placing your cursor in one of the top  “Main topic…” line of text. Click the “</a:t>
            </a:r>
            <a:r>
              <a:rPr lang="en-US" sz="1200" b="1" dirty="0">
                <a:solidFill>
                  <a:schemeClr val="tx1"/>
                </a:solidFill>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 and see how the text is pushed in one level.</a:t>
            </a:r>
          </a:p>
          <a:p>
            <a:pPr defTabSz="932472" fontAlgn="base">
              <a:spcBef>
                <a:spcPts val="1200"/>
              </a:spcBef>
              <a:spcAft>
                <a:spcPct val="0"/>
              </a:spcAft>
            </a:pPr>
            <a:r>
              <a:rPr lang="en-US" sz="1200" dirty="0">
                <a:solidFill>
                  <a:schemeClr val="tx1"/>
                </a:solidFill>
                <a:ea typeface="Segoe UI" panose="020B0502040204020203" pitchFamily="34" charset="0"/>
                <a:cs typeface="Segoe UI" panose="020B0502040204020203" pitchFamily="34" charset="0"/>
              </a:rPr>
              <a:t>Use these 2 tools to adjust your text levels as you work</a:t>
            </a:r>
          </a:p>
        </p:txBody>
      </p:sp>
    </p:spTree>
    <p:extLst>
      <p:ext uri="{BB962C8B-B14F-4D97-AF65-F5344CB8AC3E}">
        <p14:creationId xmlns:p14="http://schemas.microsoft.com/office/powerpoint/2010/main" val="3188989622"/>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dirty="0"/>
              <a:t>Bullet points layout with subtitle</a:t>
            </a:r>
            <a:br>
              <a:rPr lang="en-US" dirty="0"/>
            </a:br>
            <a:r>
              <a:rPr lang="en-US" sz="2000" spc="0" dirty="0"/>
              <a:t>Set the subtitle to 20pt in the same text block, with character spacing Normal</a:t>
            </a:r>
            <a:endParaRPr lang="en-US" sz="2000" dirty="0"/>
          </a:p>
        </p:txBody>
      </p:sp>
      <p:sp>
        <p:nvSpPr>
          <p:cNvPr id="3" name="Text Placeholder 2"/>
          <p:cNvSpPr>
            <a:spLocks noGrp="1"/>
          </p:cNvSpPr>
          <p:nvPr>
            <p:ph type="body" sz="quarter" idx="10"/>
          </p:nvPr>
        </p:nvSpPr>
        <p:spPr>
          <a:xfrm>
            <a:off x="590868" y="2023428"/>
            <a:ext cx="11018520" cy="2308324"/>
          </a:xfrm>
        </p:spPr>
        <p:txBody>
          <a:bodyPr/>
          <a:lstStyle/>
          <a:p>
            <a:r>
              <a:rPr lang="en-US" dirty="0"/>
              <a:t>Move the text block down vertically to align to lower guide</a:t>
            </a:r>
          </a:p>
          <a:p>
            <a:r>
              <a:rPr lang="en-US" dirty="0"/>
              <a:t>If you don’t see guidelines, click on the View menu, </a:t>
            </a:r>
            <a:br>
              <a:rPr lang="en-US" dirty="0"/>
            </a:br>
            <a:r>
              <a:rPr lang="en-US" dirty="0"/>
              <a:t>and then check the box in front of “Guides”</a:t>
            </a:r>
          </a:p>
          <a:p>
            <a:endParaRPr lang="en-US" dirty="0"/>
          </a:p>
          <a:p>
            <a:pPr lvl="0"/>
            <a:r>
              <a:rPr lang="en-US" dirty="0"/>
              <a:t>Hyperlink style: </a:t>
            </a:r>
            <a:r>
              <a:rPr lang="en-US" dirty="0">
                <a:hlinkClick r:id="rId3"/>
              </a:rPr>
              <a:t>www.microsoft.com</a:t>
            </a:r>
            <a:r>
              <a:rPr lang="en-US" dirty="0"/>
              <a:t> </a:t>
            </a:r>
          </a:p>
        </p:txBody>
      </p:sp>
      <p:sp>
        <p:nvSpPr>
          <p:cNvPr id="5" name="Freeform: Shape 4" descr="arrow pointing to the guideline referenced in the description">
            <a:extLst>
              <a:ext uri="{FF2B5EF4-FFF2-40B4-BE49-F238E27FC236}">
                <a16:creationId xmlns:a16="http://schemas.microsoft.com/office/drawing/2014/main" id="{E5C95B55-C8C2-4281-8822-EF25FF1047B7}"/>
              </a:ext>
            </a:extLst>
          </p:cNvPr>
          <p:cNvSpPr/>
          <p:nvPr/>
        </p:nvSpPr>
        <p:spPr bwMode="auto">
          <a:xfrm>
            <a:off x="9892076" y="2012178"/>
            <a:ext cx="224827" cy="266861"/>
          </a:xfrm>
          <a:custGeom>
            <a:avLst/>
            <a:gdLst>
              <a:gd name="connsiteX0" fmla="*/ 0 w 822960"/>
              <a:gd name="connsiteY0" fmla="*/ 205740 h 205740"/>
              <a:gd name="connsiteX1" fmla="*/ 822960 w 822960"/>
              <a:gd name="connsiteY1" fmla="*/ 205740 h 205740"/>
              <a:gd name="connsiteX2" fmla="*/ 822960 w 822960"/>
              <a:gd name="connsiteY2" fmla="*/ 0 h 205740"/>
              <a:gd name="connsiteX0" fmla="*/ 0 w 533552"/>
              <a:gd name="connsiteY0" fmla="*/ 205740 h 205740"/>
              <a:gd name="connsiteX1" fmla="*/ 533552 w 533552"/>
              <a:gd name="connsiteY1" fmla="*/ 205740 h 205740"/>
              <a:gd name="connsiteX2" fmla="*/ 533552 w 533552"/>
              <a:gd name="connsiteY2" fmla="*/ 0 h 205740"/>
              <a:gd name="connsiteX0" fmla="*/ 0 w 533552"/>
              <a:gd name="connsiteY0" fmla="*/ 192713 h 192713"/>
              <a:gd name="connsiteX1" fmla="*/ 533552 w 533552"/>
              <a:gd name="connsiteY1" fmla="*/ 192713 h 192713"/>
              <a:gd name="connsiteX2" fmla="*/ 533552 w 533552"/>
              <a:gd name="connsiteY2" fmla="*/ 0 h 192713"/>
              <a:gd name="connsiteX0" fmla="*/ 0 w 541591"/>
              <a:gd name="connsiteY0" fmla="*/ 208345 h 208345"/>
              <a:gd name="connsiteX1" fmla="*/ 533552 w 541591"/>
              <a:gd name="connsiteY1" fmla="*/ 208345 h 208345"/>
              <a:gd name="connsiteX2" fmla="*/ 541591 w 541591"/>
              <a:gd name="connsiteY2" fmla="*/ 0 h 208345"/>
            </a:gdLst>
            <a:ahLst/>
            <a:cxnLst>
              <a:cxn ang="0">
                <a:pos x="connsiteX0" y="connsiteY0"/>
              </a:cxn>
              <a:cxn ang="0">
                <a:pos x="connsiteX1" y="connsiteY1"/>
              </a:cxn>
              <a:cxn ang="0">
                <a:pos x="connsiteX2" y="connsiteY2"/>
              </a:cxn>
            </a:cxnLst>
            <a:rect l="l" t="t" r="r" b="b"/>
            <a:pathLst>
              <a:path w="541591" h="208345">
                <a:moveTo>
                  <a:pt x="0" y="208345"/>
                </a:moveTo>
                <a:lnTo>
                  <a:pt x="533552" y="208345"/>
                </a:lnTo>
                <a:lnTo>
                  <a:pt x="541591"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505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descr="This photo is a 'placeholder' only. Drag or drop your photo here, or click and tap the center to insert a photo. Make sure to update this alt text for your inserted photo. ">
            <a:extLst>
              <a:ext uri="{FF2B5EF4-FFF2-40B4-BE49-F238E27FC236}">
                <a16:creationId xmlns:a16="http://schemas.microsoft.com/office/drawing/2014/main" id="{134CC486-FA87-44E1-A991-243D1EC6902E}"/>
              </a:ext>
            </a:extLst>
          </p:cNvPr>
          <p:cNvSpPr>
            <a:spLocks noGrp="1"/>
          </p:cNvSpPr>
          <p:nvPr>
            <p:ph type="pic" sz="quarter" idx="11"/>
          </p:nvPr>
        </p:nvSpPr>
        <p:spPr/>
      </p:sp>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Title square photo layout</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p:txBody>
          <a:bodyPr/>
          <a:lstStyle/>
          <a:p>
            <a:r>
              <a:rPr lang="en-US" dirty="0"/>
              <a:t>Smaller text</a:t>
            </a:r>
          </a:p>
        </p:txBody>
      </p:sp>
    </p:spTree>
    <p:extLst>
      <p:ext uri="{BB962C8B-B14F-4D97-AF65-F5344CB8AC3E}">
        <p14:creationId xmlns:p14="http://schemas.microsoft.com/office/powerpoint/2010/main" val="149069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Square photo layout </a:t>
            </a:r>
          </a:p>
        </p:txBody>
      </p:sp>
      <p:sp>
        <p:nvSpPr>
          <p:cNvPr id="3" name="Picture Placeholder 2" descr="This photo is a 'placeholder' only. Drag or drop your photo here, or click and tap the center to insert a photo. Make sure to update this alt text for your inserted photo. ">
            <a:extLst>
              <a:ext uri="{FF2B5EF4-FFF2-40B4-BE49-F238E27FC236}">
                <a16:creationId xmlns:a16="http://schemas.microsoft.com/office/drawing/2014/main" id="{C0EBCFE2-8EBB-408F-8269-EBBA8A2B162A}"/>
              </a:ext>
            </a:extLst>
          </p:cNvPr>
          <p:cNvSpPr>
            <a:spLocks noGrp="1"/>
          </p:cNvSpPr>
          <p:nvPr>
            <p:ph type="pic" sz="quarter" idx="11"/>
          </p:nvPr>
        </p:nvSpPr>
        <p:spPr/>
      </p:sp>
    </p:spTree>
    <p:extLst>
      <p:ext uri="{BB962C8B-B14F-4D97-AF65-F5344CB8AC3E}">
        <p14:creationId xmlns:p14="http://schemas.microsoft.com/office/powerpoint/2010/main" val="181166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Slide palette info</a:t>
            </a:r>
          </a:p>
        </p:txBody>
      </p:sp>
      <p:sp>
        <p:nvSpPr>
          <p:cNvPr id="44" name="Text Placeholder 2"/>
          <p:cNvSpPr txBox="1">
            <a:spLocks/>
          </p:cNvSpPr>
          <p:nvPr/>
        </p:nvSpPr>
        <p:spPr>
          <a:xfrm>
            <a:off x="585216" y="1436688"/>
            <a:ext cx="9962134" cy="36933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The PowerPoint palette for this template has been built for you and is shown below. </a:t>
            </a:r>
          </a:p>
          <a:p>
            <a:pPr>
              <a:lnSpc>
                <a:spcPct val="100000"/>
              </a:lnSpc>
              <a:spcBef>
                <a:spcPts val="0"/>
              </a:spcBef>
            </a:pPr>
            <a:r>
              <a:rPr lang="en-US" sz="1200" spc="19" dirty="0">
                <a:gradFill>
                  <a:gsLst>
                    <a:gs pos="63670">
                      <a:schemeClr val="tx1"/>
                    </a:gs>
                    <a:gs pos="40075">
                      <a:schemeClr val="tx1"/>
                    </a:gs>
                  </a:gsLst>
                  <a:lin ang="5400000" scaled="0"/>
                </a:gradFill>
                <a:latin typeface="+mn-lt"/>
                <a:cs typeface="Segoe UI Semibold" panose="020B0702040204020203" pitchFamily="34" charset="0"/>
              </a:rPr>
              <a:t>Avoid using too many colors in your presentation. </a:t>
            </a:r>
          </a:p>
        </p:txBody>
      </p:sp>
      <p:sp>
        <p:nvSpPr>
          <p:cNvPr id="37" name="TextBox 36"/>
          <p:cNvSpPr txBox="1"/>
          <p:nvPr/>
        </p:nvSpPr>
        <p:spPr>
          <a:xfrm>
            <a:off x="585216" y="2331507"/>
            <a:ext cx="6287261" cy="246221"/>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PowerPoint Theme Accent colors</a:t>
            </a:r>
          </a:p>
        </p:txBody>
      </p:sp>
      <p:sp>
        <p:nvSpPr>
          <p:cNvPr id="39" name="Text Placeholder 2"/>
          <p:cNvSpPr txBox="1">
            <a:spLocks/>
          </p:cNvSpPr>
          <p:nvPr/>
        </p:nvSpPr>
        <p:spPr>
          <a:xfrm>
            <a:off x="585216" y="4123695"/>
            <a:ext cx="3484466" cy="63094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1</a:t>
            </a:r>
            <a:r>
              <a:rPr lang="en-US" sz="1200" spc="0" dirty="0">
                <a:gradFill>
                  <a:gsLst>
                    <a:gs pos="63670">
                      <a:schemeClr val="tx1"/>
                    </a:gs>
                    <a:gs pos="40075">
                      <a:schemeClr val="tx1"/>
                    </a:gs>
                  </a:gsLst>
                  <a:lin ang="5400000" scaled="0"/>
                </a:gradFill>
                <a:latin typeface="+mn-lt"/>
                <a:cs typeface="Segoe UI Semibold" panose="020B0702040204020203" pitchFamily="34" charset="0"/>
              </a:rPr>
              <a:t> </a:t>
            </a:r>
            <a:r>
              <a:rPr lang="en-US" sz="1200" spc="0" dirty="0">
                <a:gradFill>
                  <a:gsLst>
                    <a:gs pos="63670">
                      <a:schemeClr val="tx1"/>
                    </a:gs>
                    <a:gs pos="40075">
                      <a:schemeClr val="tx1"/>
                    </a:gs>
                  </a:gsLst>
                  <a:lin ang="5400000" scaled="0"/>
                </a:gradFill>
                <a:latin typeface="+mn-lt"/>
              </a:rPr>
              <a:t>as the main accent color. </a:t>
            </a:r>
          </a:p>
          <a:p>
            <a:pPr>
              <a:lnSpc>
                <a:spcPct val="100000"/>
              </a:lnSpc>
              <a:spcBef>
                <a:spcPts val="600"/>
              </a:spcBef>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2</a:t>
            </a:r>
            <a:r>
              <a:rPr lang="en-US" sz="1200" spc="0" dirty="0">
                <a:gradFill>
                  <a:gsLst>
                    <a:gs pos="63670">
                      <a:schemeClr val="tx1"/>
                    </a:gs>
                    <a:gs pos="40075">
                      <a:schemeClr val="tx1"/>
                    </a:gs>
                  </a:gsLst>
                  <a:lin ang="5400000" scaled="0"/>
                </a:gradFill>
                <a:latin typeface="+mn-lt"/>
              </a:rPr>
              <a:t> and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 3</a:t>
            </a:r>
            <a:r>
              <a:rPr lang="en-US" sz="1200" spc="0" dirty="0">
                <a:gradFill>
                  <a:gsLst>
                    <a:gs pos="63670">
                      <a:schemeClr val="tx1"/>
                    </a:gs>
                    <a:gs pos="40075">
                      <a:schemeClr val="tx1"/>
                    </a:gs>
                  </a:gsLst>
                  <a:lin ang="5400000" scaled="0"/>
                </a:gradFill>
                <a:latin typeface="+mn-lt"/>
              </a:rPr>
              <a:t> only when </a:t>
            </a:r>
            <a:br>
              <a:rPr lang="en-US" sz="1200" spc="0" dirty="0">
                <a:gradFill>
                  <a:gsLst>
                    <a:gs pos="63670">
                      <a:schemeClr val="tx1"/>
                    </a:gs>
                    <a:gs pos="40075">
                      <a:schemeClr val="tx1"/>
                    </a:gs>
                  </a:gsLst>
                  <a:lin ang="5400000" scaled="0"/>
                </a:gradFill>
                <a:latin typeface="+mn-lt"/>
              </a:rPr>
            </a:br>
            <a:r>
              <a:rPr lang="en-US" sz="1200" spc="0" dirty="0">
                <a:gradFill>
                  <a:gsLst>
                    <a:gs pos="63670">
                      <a:schemeClr val="tx1"/>
                    </a:gs>
                    <a:gs pos="40075">
                      <a:schemeClr val="tx1"/>
                    </a:gs>
                  </a:gsLst>
                  <a:lin ang="5400000" scaled="0"/>
                </a:gradFill>
                <a:latin typeface="+mn-lt"/>
              </a:rPr>
              <a:t>additional colors are needed. </a:t>
            </a:r>
          </a:p>
        </p:txBody>
      </p:sp>
      <p:sp>
        <p:nvSpPr>
          <p:cNvPr id="33" name="Rectangle 32"/>
          <p:cNvSpPr/>
          <p:nvPr/>
        </p:nvSpPr>
        <p:spPr bwMode="auto">
          <a:xfrm>
            <a:off x="585216" y="2810265"/>
            <a:ext cx="1101566" cy="110112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1</a:t>
            </a:r>
          </a:p>
        </p:txBody>
      </p:sp>
      <p:sp>
        <p:nvSpPr>
          <p:cNvPr id="32" name="Rectangle 31"/>
          <p:cNvSpPr/>
          <p:nvPr/>
        </p:nvSpPr>
        <p:spPr bwMode="auto">
          <a:xfrm>
            <a:off x="1776666" y="2810265"/>
            <a:ext cx="1101566" cy="110112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2</a:t>
            </a:r>
          </a:p>
        </p:txBody>
      </p:sp>
      <p:sp>
        <p:nvSpPr>
          <p:cNvPr id="31" name="Rectangle 30"/>
          <p:cNvSpPr/>
          <p:nvPr/>
        </p:nvSpPr>
        <p:spPr bwMode="auto">
          <a:xfrm>
            <a:off x="2968116" y="2810265"/>
            <a:ext cx="1101566" cy="1101123"/>
          </a:xfrm>
          <a:prstGeom prst="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FFFFFF"/>
                </a:solidFill>
              </a:rPr>
              <a:t>Accent 3</a:t>
            </a:r>
          </a:p>
        </p:txBody>
      </p:sp>
      <p:sp>
        <p:nvSpPr>
          <p:cNvPr id="40" name="Text Placeholder 2"/>
          <p:cNvSpPr txBox="1">
            <a:spLocks/>
          </p:cNvSpPr>
          <p:nvPr/>
        </p:nvSpPr>
        <p:spPr>
          <a:xfrm>
            <a:off x="4205004" y="4123695"/>
            <a:ext cx="2776292" cy="184666"/>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200" spc="0" dirty="0">
                <a:gradFill>
                  <a:gsLst>
                    <a:gs pos="63670">
                      <a:schemeClr val="tx1"/>
                    </a:gs>
                    <a:gs pos="40075">
                      <a:schemeClr val="tx1"/>
                    </a:gs>
                  </a:gsLst>
                  <a:lin ang="5400000" scaled="0"/>
                </a:gradFill>
                <a:latin typeface="+mn-lt"/>
              </a:rPr>
              <a:t>Use </a:t>
            </a:r>
            <a:r>
              <a:rPr lang="en-US" sz="1200" b="1" spc="0" dirty="0">
                <a:gradFill>
                  <a:gsLst>
                    <a:gs pos="63670">
                      <a:schemeClr val="tx1"/>
                    </a:gs>
                    <a:gs pos="40075">
                      <a:schemeClr val="tx1"/>
                    </a:gs>
                  </a:gsLst>
                  <a:lin ang="5400000" scaled="0"/>
                </a:gradFill>
                <a:latin typeface="+mn-lt"/>
                <a:cs typeface="Segoe UI Semibold" panose="020B0702040204020203" pitchFamily="34" charset="0"/>
              </a:rPr>
              <a:t>Accents 4-6 </a:t>
            </a:r>
            <a:r>
              <a:rPr lang="en-US" sz="1200" spc="0" dirty="0">
                <a:gradFill>
                  <a:gsLst>
                    <a:gs pos="63670">
                      <a:schemeClr val="tx1"/>
                    </a:gs>
                    <a:gs pos="40075">
                      <a:schemeClr val="tx1"/>
                    </a:gs>
                  </a:gsLst>
                  <a:lin ang="5400000" scaled="0"/>
                </a:gradFill>
                <a:latin typeface="+mn-lt"/>
              </a:rPr>
              <a:t>sparingly</a:t>
            </a:r>
          </a:p>
        </p:txBody>
      </p:sp>
      <p:sp>
        <p:nvSpPr>
          <p:cNvPr id="36" name="Rectangle 35"/>
          <p:cNvSpPr/>
          <p:nvPr/>
        </p:nvSpPr>
        <p:spPr bwMode="auto">
          <a:xfrm>
            <a:off x="4159568" y="3057402"/>
            <a:ext cx="854329" cy="853986"/>
          </a:xfrm>
          <a:prstGeom prst="rect">
            <a:avLst/>
          </a:prstGeom>
          <a:solidFill>
            <a:schemeClr val="accent4"/>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000000"/>
                </a:solidFill>
              </a:rPr>
              <a:t>Accent 4</a:t>
            </a:r>
          </a:p>
        </p:txBody>
      </p:sp>
      <p:sp>
        <p:nvSpPr>
          <p:cNvPr id="35" name="Rectangle 34"/>
          <p:cNvSpPr/>
          <p:nvPr/>
        </p:nvSpPr>
        <p:spPr bwMode="auto">
          <a:xfrm>
            <a:off x="5108027" y="3057402"/>
            <a:ext cx="854329" cy="853986"/>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FFFFFF"/>
                </a:solidFill>
              </a:rPr>
              <a:t>Accent 5</a:t>
            </a:r>
          </a:p>
        </p:txBody>
      </p:sp>
      <p:sp>
        <p:nvSpPr>
          <p:cNvPr id="34" name="Rectangle 33"/>
          <p:cNvSpPr/>
          <p:nvPr/>
        </p:nvSpPr>
        <p:spPr bwMode="auto">
          <a:xfrm>
            <a:off x="6049846" y="3057402"/>
            <a:ext cx="854329" cy="853986"/>
          </a:xfrm>
          <a:prstGeom prst="rect">
            <a:avLst/>
          </a:prstGeom>
          <a:solidFill>
            <a:schemeClr val="accent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FFFFFF"/>
                </a:solidFill>
              </a:rPr>
              <a:t>Accent 6</a:t>
            </a:r>
          </a:p>
        </p:txBody>
      </p:sp>
    </p:spTree>
    <p:extLst>
      <p:ext uri="{BB962C8B-B14F-4D97-AF65-F5344CB8AC3E}">
        <p14:creationId xmlns:p14="http://schemas.microsoft.com/office/powerpoint/2010/main" val="135174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1B027A59-96AF-406B-A5C9-5D24B253ED49}"/>
              </a:ext>
            </a:extLst>
          </p:cNvPr>
          <p:cNvSpPr>
            <a:spLocks noGrp="1"/>
          </p:cNvSpPr>
          <p:nvPr>
            <p:ph type="title"/>
          </p:nvPr>
        </p:nvSpPr>
        <p:spPr/>
        <p:txBody>
          <a:bodyPr/>
          <a:lstStyle/>
          <a:p>
            <a:r>
              <a:rPr lang="en-US" sz="2000" spc="0" dirty="0">
                <a:solidFill>
                  <a:schemeClr val="tx1"/>
                </a:solidFill>
              </a:rPr>
              <a:t>Ensure slide content is accessible</a:t>
            </a:r>
          </a:p>
        </p:txBody>
      </p:sp>
      <p:sp>
        <p:nvSpPr>
          <p:cNvPr id="3" name="Accessiblity definition">
            <a:extLst>
              <a:ext uri="{FF2B5EF4-FFF2-40B4-BE49-F238E27FC236}">
                <a16:creationId xmlns:a16="http://schemas.microsoft.com/office/drawing/2014/main" id="{6514054D-2F19-4667-931D-9475B9BAADA8}"/>
              </a:ext>
            </a:extLst>
          </p:cNvPr>
          <p:cNvSpPr txBox="1">
            <a:spLocks/>
          </p:cNvSpPr>
          <p:nvPr/>
        </p:nvSpPr>
        <p:spPr>
          <a:xfrm>
            <a:off x="585788" y="914400"/>
            <a:ext cx="11025188" cy="1661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200" dirty="0">
                <a:solidFill>
                  <a:schemeClr val="tx1"/>
                </a:solidFill>
              </a:rPr>
              <a:t>Take the following steps to create accessible content that everyone can consume effectively.</a:t>
            </a:r>
          </a:p>
        </p:txBody>
      </p:sp>
      <p:sp>
        <p:nvSpPr>
          <p:cNvPr id="37" name="Contrast instructions text box">
            <a:extLst>
              <a:ext uri="{FF2B5EF4-FFF2-40B4-BE49-F238E27FC236}">
                <a16:creationId xmlns:a16="http://schemas.microsoft.com/office/drawing/2014/main" id="{20DEDD7D-8FEA-4C76-9F0C-85F00716692E}"/>
              </a:ext>
            </a:extLst>
          </p:cNvPr>
          <p:cNvSpPr txBox="1">
            <a:spLocks/>
          </p:cNvSpPr>
          <p:nvPr/>
        </p:nvSpPr>
        <p:spPr>
          <a:xfrm>
            <a:off x="581978" y="1435100"/>
            <a:ext cx="1965960" cy="2009076"/>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Contrast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high contrast colors for maximum readability</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The recommended contrast ratio is at least 4.5:1</a:t>
            </a: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p:txBody>
      </p:sp>
      <p:grpSp>
        <p:nvGrpSpPr>
          <p:cNvPr id="43" name="Text contrast exmple" descr="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title="Contrast example">
            <a:extLst>
              <a:ext uri="{FF2B5EF4-FFF2-40B4-BE49-F238E27FC236}">
                <a16:creationId xmlns:a16="http://schemas.microsoft.com/office/drawing/2014/main" id="{51F1DA56-EF59-4C2A-89E8-B8D943E068CF}"/>
              </a:ext>
            </a:extLst>
          </p:cNvPr>
          <p:cNvGrpSpPr/>
          <p:nvPr/>
        </p:nvGrpSpPr>
        <p:grpSpPr>
          <a:xfrm>
            <a:off x="597535" y="2726851"/>
            <a:ext cx="1950354" cy="456751"/>
            <a:chOff x="457201" y="3851798"/>
            <a:chExt cx="2012788" cy="471372"/>
          </a:xfrm>
        </p:grpSpPr>
        <p:grpSp>
          <p:nvGrpSpPr>
            <p:cNvPr id="45" name="Group 44">
              <a:extLst>
                <a:ext uri="{FF2B5EF4-FFF2-40B4-BE49-F238E27FC236}">
                  <a16:creationId xmlns:a16="http://schemas.microsoft.com/office/drawing/2014/main" id="{2031B5EF-01D8-46BD-B3B1-9A6752F15221}"/>
                </a:ext>
              </a:extLst>
            </p:cNvPr>
            <p:cNvGrpSpPr/>
            <p:nvPr/>
          </p:nvGrpSpPr>
          <p:grpSpPr>
            <a:xfrm>
              <a:off x="457201" y="3858427"/>
              <a:ext cx="2012788" cy="464743"/>
              <a:chOff x="457201" y="3958757"/>
              <a:chExt cx="2012788" cy="464743"/>
            </a:xfrm>
          </p:grpSpPr>
          <p:sp>
            <p:nvSpPr>
              <p:cNvPr id="56" name="Gray text box example">
                <a:hlinkClick r:id="rId3"/>
                <a:extLst>
                  <a:ext uri="{FF2B5EF4-FFF2-40B4-BE49-F238E27FC236}">
                    <a16:creationId xmlns:a16="http://schemas.microsoft.com/office/drawing/2014/main" id="{4B9B8587-FB70-4375-BC95-C2649405F26E}"/>
                  </a:ext>
                </a:extLst>
              </p:cNvPr>
              <p:cNvSpPr txBox="1">
                <a:spLocks/>
              </p:cNvSpPr>
              <p:nvPr/>
            </p:nvSpPr>
            <p:spPr>
              <a:xfrm>
                <a:off x="457201" y="3958757"/>
                <a:ext cx="670929" cy="464743"/>
              </a:xfrm>
              <a:prstGeom prst="rect">
                <a:avLst/>
              </a:prstGeom>
              <a:solidFill>
                <a:srgbClr val="F2F2F2"/>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Text</a:t>
                </a:r>
              </a:p>
            </p:txBody>
          </p:sp>
          <p:sp>
            <p:nvSpPr>
              <p:cNvPr id="55" name="Blue text box example">
                <a:hlinkClick r:id="rId3"/>
                <a:extLst>
                  <a:ext uri="{FF2B5EF4-FFF2-40B4-BE49-F238E27FC236}">
                    <a16:creationId xmlns:a16="http://schemas.microsoft.com/office/drawing/2014/main" id="{9637CBF9-D9B6-44F7-A02A-2DFED82AA0FB}"/>
                  </a:ext>
                </a:extLst>
              </p:cNvPr>
              <p:cNvSpPr txBox="1">
                <a:spLocks/>
              </p:cNvSpPr>
              <p:nvPr/>
            </p:nvSpPr>
            <p:spPr>
              <a:xfrm>
                <a:off x="1128130" y="3958757"/>
                <a:ext cx="670929" cy="464743"/>
              </a:xfrm>
              <a:prstGeom prst="rect">
                <a:avLst/>
              </a:prstGeom>
              <a:solidFill>
                <a:srgbClr val="0078D4"/>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Text</a:t>
                </a:r>
              </a:p>
            </p:txBody>
          </p:sp>
          <p:sp>
            <p:nvSpPr>
              <p:cNvPr id="50" name="Light blue text box example">
                <a:hlinkClick r:id="rId3"/>
                <a:extLst>
                  <a:ext uri="{FF2B5EF4-FFF2-40B4-BE49-F238E27FC236}">
                    <a16:creationId xmlns:a16="http://schemas.microsoft.com/office/drawing/2014/main" id="{F6CD5CE6-A162-4D1A-8A21-4B39A7C9A976}"/>
                  </a:ext>
                </a:extLst>
              </p:cNvPr>
              <p:cNvSpPr txBox="1">
                <a:spLocks/>
              </p:cNvSpPr>
              <p:nvPr/>
            </p:nvSpPr>
            <p:spPr>
              <a:xfrm>
                <a:off x="1799060" y="3958757"/>
                <a:ext cx="670929" cy="464743"/>
              </a:xfrm>
              <a:prstGeom prst="rect">
                <a:avLst/>
              </a:prstGeom>
              <a:solidFill>
                <a:srgbClr val="50E6FF"/>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Text</a:t>
                </a:r>
              </a:p>
            </p:txBody>
          </p:sp>
        </p:grpSp>
        <p:cxnSp>
          <p:nvCxnSpPr>
            <p:cNvPr id="46" name="Red slash">
              <a:extLst>
                <a:ext uri="{FF2B5EF4-FFF2-40B4-BE49-F238E27FC236}">
                  <a16:creationId xmlns:a16="http://schemas.microsoft.com/office/drawing/2014/main" id="{0399D388-0591-4D97-AE43-748A78D0F467}"/>
                </a:ext>
              </a:extLst>
            </p:cNvPr>
            <p:cNvCxnSpPr/>
            <p:nvPr/>
          </p:nvCxnSpPr>
          <p:spPr>
            <a:xfrm flipH="1">
              <a:off x="1799059" y="3851798"/>
              <a:ext cx="670930" cy="465022"/>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 name="Contrast instructions text box">
            <a:extLst>
              <a:ext uri="{FF2B5EF4-FFF2-40B4-BE49-F238E27FC236}">
                <a16:creationId xmlns:a16="http://schemas.microsoft.com/office/drawing/2014/main" id="{2F4B2438-A3DB-41FC-8A90-FEBAB7AD5691}"/>
              </a:ext>
            </a:extLst>
          </p:cNvPr>
          <p:cNvSpPr txBox="1">
            <a:spLocks/>
          </p:cNvSpPr>
          <p:nvPr/>
        </p:nvSpPr>
        <p:spPr>
          <a:xfrm>
            <a:off x="581978" y="3480862"/>
            <a:ext cx="1965960" cy="76944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Color Contrast Analyzer</a:t>
            </a:r>
          </a:p>
          <a:p>
            <a:pPr marL="0" indent="0" defTabSz="903827">
              <a:lnSpc>
                <a:spcPct val="11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Download this tool to determine the legibility of text and the contrast of visual elements</a:t>
            </a:r>
          </a:p>
        </p:txBody>
      </p:sp>
      <p:grpSp>
        <p:nvGrpSpPr>
          <p:cNvPr id="57" name="Download Button" descr="A blue block with the download symbol and text that reads &quot;Download&quot;. This is object has a link to http://www.paciellogroup.com/resources/contrastAnalyser" title="Color Contrast Analyzer link">
            <a:extLst>
              <a:ext uri="{FF2B5EF4-FFF2-40B4-BE49-F238E27FC236}">
                <a16:creationId xmlns:a16="http://schemas.microsoft.com/office/drawing/2014/main" id="{5DB1FF77-B404-417B-83F7-3CF7D11966A9}"/>
              </a:ext>
            </a:extLst>
          </p:cNvPr>
          <p:cNvGrpSpPr/>
          <p:nvPr/>
        </p:nvGrpSpPr>
        <p:grpSpPr>
          <a:xfrm>
            <a:off x="597535" y="4340436"/>
            <a:ext cx="1950402" cy="450327"/>
            <a:chOff x="490358" y="4875348"/>
            <a:chExt cx="2144219" cy="464743"/>
          </a:xfrm>
        </p:grpSpPr>
        <p:sp>
          <p:nvSpPr>
            <p:cNvPr id="58" name="Download label">
              <a:hlinkClick r:id="rId3"/>
              <a:extLst>
                <a:ext uri="{FF2B5EF4-FFF2-40B4-BE49-F238E27FC236}">
                  <a16:creationId xmlns:a16="http://schemas.microsoft.com/office/drawing/2014/main" id="{3815550E-8A48-41BD-A79B-0954654B269F}"/>
                </a:ext>
              </a:extLst>
            </p:cNvPr>
            <p:cNvSpPr txBox="1">
              <a:spLocks/>
            </p:cNvSpPr>
            <p:nvPr/>
          </p:nvSpPr>
          <p:spPr>
            <a:xfrm>
              <a:off x="490358" y="4875348"/>
              <a:ext cx="2144219" cy="464743"/>
            </a:xfrm>
            <a:prstGeom prst="rect">
              <a:avLst/>
            </a:prstGeom>
            <a:solidFill>
              <a:srgbClr val="0078D4"/>
            </a:solidFill>
          </p:spPr>
          <p:txBody>
            <a:bodyPr wrap="square" lIns="141766" tIns="141766" rIns="141766"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Download</a:t>
              </a:r>
            </a:p>
          </p:txBody>
        </p:sp>
        <p:sp>
          <p:nvSpPr>
            <p:cNvPr id="59" name="Download button">
              <a:extLst>
                <a:ext uri="{FF2B5EF4-FFF2-40B4-BE49-F238E27FC236}">
                  <a16:creationId xmlns:a16="http://schemas.microsoft.com/office/drawing/2014/main" id="{D9423BB1-426F-43D9-8EFE-F86CBCF6E146}"/>
                </a:ext>
              </a:extLst>
            </p:cNvPr>
            <p:cNvSpPr>
              <a:spLocks noChangeAspect="1" noEditPoints="1"/>
            </p:cNvSpPr>
            <p:nvPr/>
          </p:nvSpPr>
          <p:spPr bwMode="auto">
            <a:xfrm>
              <a:off x="950966" y="5020486"/>
              <a:ext cx="93930" cy="161766"/>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flat">
              <a:solidFill>
                <a:srgbClr val="FFFFFF"/>
              </a:solidFill>
              <a:prstDash val="solid"/>
              <a:miter lim="800000"/>
              <a:headEnd/>
              <a:tailEnd/>
            </a:ln>
          </p:spPr>
          <p:txBody>
            <a:bodyPr vert="horz" wrap="square" lIns="88604" tIns="44302" rIns="88604" bIns="44302" numCol="1" anchor="t" anchorCtr="0" compatLnSpc="1">
              <a:prstTxWarp prst="textNoShape">
                <a:avLst/>
              </a:prstTxWarp>
            </a:bodyPr>
            <a:lstStyle/>
            <a:p>
              <a:pPr defTabSz="886022"/>
              <a:endParaRPr lang="en-US" sz="872" dirty="0">
                <a:gradFill>
                  <a:gsLst>
                    <a:gs pos="15356">
                      <a:srgbClr val="1A1A1A"/>
                    </a:gs>
                    <a:gs pos="56000">
                      <a:srgbClr val="1A1A1A"/>
                    </a:gs>
                  </a:gsLst>
                  <a:lin ang="5400000" scaled="0"/>
                </a:gradFill>
                <a:latin typeface="Segoe UI" panose="020B0502040204020203" pitchFamily="34" charset="0"/>
              </a:endParaRPr>
            </a:p>
          </p:txBody>
        </p:sp>
      </p:grpSp>
      <p:sp>
        <p:nvSpPr>
          <p:cNvPr id="60" name="Shape &amp; color instruciton text box">
            <a:extLst>
              <a:ext uri="{FF2B5EF4-FFF2-40B4-BE49-F238E27FC236}">
                <a16:creationId xmlns:a16="http://schemas.microsoft.com/office/drawing/2014/main" id="{C2360DC8-3A46-4137-A4F2-FDA24265CA9D}"/>
              </a:ext>
            </a:extLst>
          </p:cNvPr>
          <p:cNvSpPr txBox="1">
            <a:spLocks/>
          </p:cNvSpPr>
          <p:nvPr/>
        </p:nvSpPr>
        <p:spPr>
          <a:xfrm>
            <a:off x="2843458" y="1435100"/>
            <a:ext cx="1965960" cy="1717714"/>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Shape and color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different shapes with a legend to indicate statuses to accommodate for color blindness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buNone/>
              <a:defRPr/>
            </a:pPr>
            <a:endParaRPr lang="en-US" sz="1163" dirty="0">
              <a:gradFill>
                <a:gsLst>
                  <a:gs pos="15356">
                    <a:srgbClr val="1A1A1A"/>
                  </a:gs>
                  <a:gs pos="56000">
                    <a:srgbClr val="1A1A1A"/>
                  </a:gs>
                </a:gsLst>
                <a:lin ang="5400000" scaled="0"/>
              </a:gradFill>
              <a:latin typeface="Segoe UI" panose="020B0502040204020203" pitchFamily="34" charset="0"/>
            </a:endParaRPr>
          </a:p>
        </p:txBody>
      </p:sp>
      <p:grpSp>
        <p:nvGrpSpPr>
          <p:cNvPr id="61" name="Shape usage example" descr="Demonstration of using both shape and color to identify different entities. &#10;&#10;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a:extLst>
              <a:ext uri="{FF2B5EF4-FFF2-40B4-BE49-F238E27FC236}">
                <a16:creationId xmlns:a16="http://schemas.microsoft.com/office/drawing/2014/main" id="{3870E2D4-BB05-4292-8B2C-684463A840EA}"/>
              </a:ext>
            </a:extLst>
          </p:cNvPr>
          <p:cNvGrpSpPr/>
          <p:nvPr/>
        </p:nvGrpSpPr>
        <p:grpSpPr>
          <a:xfrm>
            <a:off x="2835881" y="3026393"/>
            <a:ext cx="1969570" cy="1878339"/>
            <a:chOff x="2835115" y="4084309"/>
            <a:chExt cx="2012787" cy="1919555"/>
          </a:xfrm>
        </p:grpSpPr>
        <p:sp>
          <p:nvSpPr>
            <p:cNvPr id="62" name="Background and text">
              <a:hlinkClick r:id="rId3"/>
              <a:extLst>
                <a:ext uri="{FF2B5EF4-FFF2-40B4-BE49-F238E27FC236}">
                  <a16:creationId xmlns:a16="http://schemas.microsoft.com/office/drawing/2014/main" id="{6A4B7AA5-AB2E-45C8-9D8A-BDE9E243F04F}"/>
                </a:ext>
              </a:extLst>
            </p:cNvPr>
            <p:cNvSpPr txBox="1">
              <a:spLocks/>
            </p:cNvSpPr>
            <p:nvPr/>
          </p:nvSpPr>
          <p:spPr>
            <a:xfrm>
              <a:off x="2835115" y="4084309"/>
              <a:ext cx="2012787" cy="1919555"/>
            </a:xfrm>
            <a:prstGeom prst="rect">
              <a:avLst/>
            </a:prstGeom>
            <a:solidFill>
              <a:srgbClr val="FFFFFF"/>
            </a:solidFill>
            <a:ln>
              <a:solidFill>
                <a:schemeClr val="tx1"/>
              </a:solidFill>
            </a:ln>
          </p:spPr>
          <p:txBody>
            <a:bodyPr wrap="square" lIns="177207" tIns="141766" rIns="177207" bIns="141766"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1</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2</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3</a:t>
              </a:r>
            </a:p>
          </p:txBody>
        </p:sp>
        <p:grpSp>
          <p:nvGrpSpPr>
            <p:cNvPr id="63" name="Group 62">
              <a:extLst>
                <a:ext uri="{FF2B5EF4-FFF2-40B4-BE49-F238E27FC236}">
                  <a16:creationId xmlns:a16="http://schemas.microsoft.com/office/drawing/2014/main" id="{44044DA5-FA1B-4F48-9EAA-783D9941E3F6}"/>
                </a:ext>
              </a:extLst>
            </p:cNvPr>
            <p:cNvGrpSpPr/>
            <p:nvPr/>
          </p:nvGrpSpPr>
          <p:grpSpPr>
            <a:xfrm>
              <a:off x="3016089" y="4633595"/>
              <a:ext cx="1603535" cy="830385"/>
              <a:chOff x="3016090" y="4740275"/>
              <a:chExt cx="1578136" cy="830385"/>
            </a:xfrm>
          </p:grpSpPr>
          <p:cxnSp>
            <p:nvCxnSpPr>
              <p:cNvPr id="75" name="Top horizontal seperator">
                <a:extLst>
                  <a:ext uri="{FF2B5EF4-FFF2-40B4-BE49-F238E27FC236}">
                    <a16:creationId xmlns:a16="http://schemas.microsoft.com/office/drawing/2014/main" id="{AEA6491A-6412-48D9-9472-A6770D45F5C2}"/>
                  </a:ext>
                  <a:ext uri="{C183D7F6-B498-43B3-948B-1728B52AA6E4}">
                    <adec:decorative xmlns:adec="http://schemas.microsoft.com/office/drawing/2017/decorative" val="1"/>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Middle horizontal seperator">
                <a:extLst>
                  <a:ext uri="{FF2B5EF4-FFF2-40B4-BE49-F238E27FC236}">
                    <a16:creationId xmlns:a16="http://schemas.microsoft.com/office/drawing/2014/main" id="{4DC437DA-FE75-4947-B72F-FAA661F5E200}"/>
                  </a:ext>
                  <a:ext uri="{C183D7F6-B498-43B3-948B-1728B52AA6E4}">
                    <adec:decorative xmlns:adec="http://schemas.microsoft.com/office/drawing/2017/decorative" val="1"/>
                  </a:ext>
                </a:extLst>
              </p:cNvPr>
              <p:cNvCxnSpPr>
                <a:cxnSpLocks/>
              </p:cNvCxnSpPr>
              <p:nvPr/>
            </p:nvCxnSpPr>
            <p:spPr>
              <a:xfrm>
                <a:off x="3016090" y="515546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Bottom horizontal seperator">
                <a:extLst>
                  <a:ext uri="{FF2B5EF4-FFF2-40B4-BE49-F238E27FC236}">
                    <a16:creationId xmlns:a16="http://schemas.microsoft.com/office/drawing/2014/main" id="{8DE5CF51-EC88-4552-AD5F-23FB8B8AA45E}"/>
                  </a:ext>
                  <a:ext uri="{C183D7F6-B498-43B3-948B-1728B52AA6E4}">
                    <adec:decorative xmlns:adec="http://schemas.microsoft.com/office/drawing/2017/decorative" val="1"/>
                  </a:ext>
                </a:extLst>
              </p:cNvPr>
              <p:cNvCxnSpPr>
                <a:cxnSpLocks/>
              </p:cNvCxnSpPr>
              <p:nvPr/>
            </p:nvCxnSpPr>
            <p:spPr>
              <a:xfrm>
                <a:off x="3016090" y="5570660"/>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Example green circle">
              <a:extLst>
                <a:ext uri="{FF2B5EF4-FFF2-40B4-BE49-F238E27FC236}">
                  <a16:creationId xmlns:a16="http://schemas.microsoft.com/office/drawing/2014/main" id="{5CB610F4-9E39-4351-9E1D-639078FFA23D}"/>
                </a:ext>
              </a:extLst>
            </p:cNvPr>
            <p:cNvSpPr/>
            <p:nvPr/>
          </p:nvSpPr>
          <p:spPr bwMode="auto">
            <a:xfrm>
              <a:off x="4363877" y="4379595"/>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1" name="Example blue triangle">
              <a:extLst>
                <a:ext uri="{FF2B5EF4-FFF2-40B4-BE49-F238E27FC236}">
                  <a16:creationId xmlns:a16="http://schemas.microsoft.com/office/drawing/2014/main" id="{EFD9DC73-1A5E-4EF5-A699-3B02680761FA}"/>
                </a:ext>
              </a:extLst>
            </p:cNvPr>
            <p:cNvSpPr/>
            <p:nvPr/>
          </p:nvSpPr>
          <p:spPr bwMode="auto">
            <a:xfrm>
              <a:off x="4363877" y="478554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0" name="Example red X">
              <a:extLst>
                <a:ext uri="{FF2B5EF4-FFF2-40B4-BE49-F238E27FC236}">
                  <a16:creationId xmlns:a16="http://schemas.microsoft.com/office/drawing/2014/main" id="{3E1E1946-154C-47E3-86A8-1553499C78A8}"/>
                </a:ext>
              </a:extLst>
            </p:cNvPr>
            <p:cNvSpPr/>
            <p:nvPr/>
          </p:nvSpPr>
          <p:spPr bwMode="auto">
            <a:xfrm rot="2700000">
              <a:off x="4363877" y="5200740"/>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9" name="Legend green circle">
              <a:extLst>
                <a:ext uri="{FF2B5EF4-FFF2-40B4-BE49-F238E27FC236}">
                  <a16:creationId xmlns:a16="http://schemas.microsoft.com/office/drawing/2014/main" id="{457BB82C-CE20-4597-88E3-60F2DAF3D41E}"/>
                </a:ext>
              </a:extLst>
            </p:cNvPr>
            <p:cNvSpPr/>
            <p:nvPr/>
          </p:nvSpPr>
          <p:spPr bwMode="auto">
            <a:xfrm>
              <a:off x="3025614" y="5661498"/>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8" name="Legend green circle label">
              <a:extLst>
                <a:ext uri="{FF2B5EF4-FFF2-40B4-BE49-F238E27FC236}">
                  <a16:creationId xmlns:a16="http://schemas.microsoft.com/office/drawing/2014/main" id="{53BDBD52-F752-4F48-9135-3E49279B23BC}"/>
                </a:ext>
              </a:extLst>
            </p:cNvPr>
            <p:cNvSpPr txBox="1">
              <a:spLocks/>
            </p:cNvSpPr>
            <p:nvPr/>
          </p:nvSpPr>
          <p:spPr>
            <a:xfrm>
              <a:off x="3025614"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C1</a:t>
              </a:r>
            </a:p>
          </p:txBody>
        </p:sp>
        <p:sp>
          <p:nvSpPr>
            <p:cNvPr id="67" name="Legend blue triangle">
              <a:extLst>
                <a:ext uri="{FF2B5EF4-FFF2-40B4-BE49-F238E27FC236}">
                  <a16:creationId xmlns:a16="http://schemas.microsoft.com/office/drawing/2014/main" id="{DFF4A861-C7D3-44A7-AAE6-AC402265A3A4}"/>
                </a:ext>
              </a:extLst>
            </p:cNvPr>
            <p:cNvSpPr/>
            <p:nvPr/>
          </p:nvSpPr>
          <p:spPr bwMode="auto">
            <a:xfrm>
              <a:off x="3645474" y="566149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6" name="Legend blue triangle label">
              <a:extLst>
                <a:ext uri="{FF2B5EF4-FFF2-40B4-BE49-F238E27FC236}">
                  <a16:creationId xmlns:a16="http://schemas.microsoft.com/office/drawing/2014/main" id="{6225911D-5A72-47CA-98E8-0D988191A3B6}"/>
                </a:ext>
              </a:extLst>
            </p:cNvPr>
            <p:cNvSpPr txBox="1">
              <a:spLocks/>
            </p:cNvSpPr>
            <p:nvPr/>
          </p:nvSpPr>
          <p:spPr>
            <a:xfrm>
              <a:off x="3638569"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C2</a:t>
              </a:r>
            </a:p>
          </p:txBody>
        </p:sp>
        <p:sp>
          <p:nvSpPr>
            <p:cNvPr id="65" name="Legend red X">
              <a:extLst>
                <a:ext uri="{FF2B5EF4-FFF2-40B4-BE49-F238E27FC236}">
                  <a16:creationId xmlns:a16="http://schemas.microsoft.com/office/drawing/2014/main" id="{7CF09216-6727-4F12-A814-68F2639285D4}"/>
                </a:ext>
              </a:extLst>
            </p:cNvPr>
            <p:cNvSpPr/>
            <p:nvPr/>
          </p:nvSpPr>
          <p:spPr bwMode="auto">
            <a:xfrm rot="2700000">
              <a:off x="4276563" y="5661498"/>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4" name="Legend red X label">
              <a:extLst>
                <a:ext uri="{FF2B5EF4-FFF2-40B4-BE49-F238E27FC236}">
                  <a16:creationId xmlns:a16="http://schemas.microsoft.com/office/drawing/2014/main" id="{0EE6D2B5-5EDE-47FF-BD37-3CD823588424}"/>
                </a:ext>
              </a:extLst>
            </p:cNvPr>
            <p:cNvSpPr txBox="1">
              <a:spLocks/>
            </p:cNvSpPr>
            <p:nvPr/>
          </p:nvSpPr>
          <p:spPr>
            <a:xfrm>
              <a:off x="4287555" y="5490006"/>
              <a:ext cx="560347"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C3</a:t>
              </a:r>
            </a:p>
          </p:txBody>
        </p:sp>
      </p:grpSp>
      <p:sp>
        <p:nvSpPr>
          <p:cNvPr id="76" name="Alt Text instruction text box">
            <a:extLst>
              <a:ext uri="{FF2B5EF4-FFF2-40B4-BE49-F238E27FC236}">
                <a16:creationId xmlns:a16="http://schemas.microsoft.com/office/drawing/2014/main" id="{025BF72B-ABAB-457D-8CA8-6EB737BCD263}"/>
              </a:ext>
              <a:ext uri="{C183D7F6-B498-43B3-948B-1728B52AA6E4}">
                <adec:decorative xmlns:adec="http://schemas.microsoft.com/office/drawing/2017/decorative" val="0"/>
              </a:ext>
            </a:extLst>
          </p:cNvPr>
          <p:cNvSpPr txBox="1">
            <a:spLocks/>
          </p:cNvSpPr>
          <p:nvPr/>
        </p:nvSpPr>
        <p:spPr>
          <a:xfrm>
            <a:off x="5115917"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Alt text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Alt text helps people with screen readers understand the content of slides</a:t>
            </a:r>
          </a:p>
          <a:p>
            <a:pPr marL="0" indent="0" defTabSz="903827">
              <a:lnSpc>
                <a:spcPct val="100000"/>
              </a:lnSpc>
              <a:spcBef>
                <a:spcPts val="291"/>
              </a:spcBef>
              <a:buNone/>
              <a:defRPr/>
            </a:pPr>
            <a:r>
              <a:rPr lang="en-US" sz="1200" dirty="0">
                <a:solidFill>
                  <a:schemeClr val="tx1"/>
                </a:solidFill>
                <a:latin typeface="Segoe UI" panose="020B0502040204020203" pitchFamily="34" charset="0"/>
                <a:cs typeface="Segoe UI" panose="020B0502040204020203" pitchFamily="34" charset="0"/>
              </a:rPr>
              <a:t>You should create alternative text for shapes, pictures, charts, tables, SmartArt graphics, or other objects</a:t>
            </a:r>
            <a:endParaRPr lang="en-US" sz="1200" b="1" dirty="0">
              <a:solidFill>
                <a:schemeClr val="tx1"/>
              </a:solidFill>
              <a:latin typeface="Segoe UI" panose="020B0502040204020203" pitchFamily="34" charset="0"/>
              <a:cs typeface="Segoe UI" panose="020B0502040204020203" pitchFamily="34" charset="0"/>
            </a:endParaRP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Right click on item</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Select </a:t>
            </a:r>
            <a:r>
              <a:rPr lang="en-US" sz="1000" dirty="0">
                <a:solidFill>
                  <a:schemeClr val="tx1"/>
                </a:solidFill>
                <a:latin typeface="Segoe UI Semibold" panose="020B0702040204020203" pitchFamily="34" charset="0"/>
                <a:cs typeface="Segoe UI Semibold" panose="020B0702040204020203" pitchFamily="34" charset="0"/>
              </a:rPr>
              <a:t>Edit Alt Text</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Enter a </a:t>
            </a:r>
            <a:r>
              <a:rPr lang="en-US" sz="1000" dirty="0">
                <a:solidFill>
                  <a:schemeClr val="tx1"/>
                </a:solidFill>
                <a:latin typeface="Segoe UI Semibold" panose="020B0702040204020203" pitchFamily="34" charset="0"/>
                <a:cs typeface="Segoe UI Semibold" panose="020B0702040204020203" pitchFamily="34" charset="0"/>
              </a:rPr>
              <a:t>Description</a:t>
            </a:r>
            <a:r>
              <a:rPr lang="en-US" sz="1000" dirty="0">
                <a:solidFill>
                  <a:schemeClr val="tx1"/>
                </a:solidFill>
                <a:latin typeface="Segoe UI" panose="020B0502040204020203" pitchFamily="34" charset="0"/>
                <a:cs typeface="Segoe UI" panose="020B0502040204020203" pitchFamily="34" charset="0"/>
              </a:rPr>
              <a:t>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an object is meant to add visual styling and doesn’t contain meaning (</a:t>
            </a:r>
            <a:r>
              <a:rPr lang="en-US" sz="1000" i="1" dirty="0">
                <a:solidFill>
                  <a:schemeClr val="tx1"/>
                </a:solidFill>
                <a:latin typeface="Segoe UI" panose="020B0502040204020203" pitchFamily="34" charset="0"/>
                <a:cs typeface="Segoe UI" panose="020B0502040204020203" pitchFamily="34" charset="0"/>
              </a:rPr>
              <a:t>e.g. </a:t>
            </a:r>
            <a:r>
              <a:rPr lang="en-US" sz="1000" dirty="0">
                <a:solidFill>
                  <a:schemeClr val="tx1"/>
                </a:solidFill>
                <a:latin typeface="Segoe UI" panose="020B0502040204020203" pitchFamily="34" charset="0"/>
                <a:cs typeface="Segoe UI" panose="020B0502040204020203" pitchFamily="34" charset="0"/>
              </a:rPr>
              <a:t>stylistic borders), do not add alt text and instead check </a:t>
            </a:r>
            <a:r>
              <a:rPr lang="en-US" sz="1000" dirty="0">
                <a:solidFill>
                  <a:schemeClr val="tx1"/>
                </a:solidFill>
                <a:latin typeface="Segoe UI Semibold" panose="020B0702040204020203" pitchFamily="34" charset="0"/>
                <a:cs typeface="Segoe UI Semibold" panose="020B0702040204020203" pitchFamily="34" charset="0"/>
              </a:rPr>
              <a:t>Mark as decorative</a:t>
            </a:r>
          </a:p>
        </p:txBody>
      </p:sp>
      <p:sp>
        <p:nvSpPr>
          <p:cNvPr id="77" name="Slide layouts text box">
            <a:extLst>
              <a:ext uri="{FF2B5EF4-FFF2-40B4-BE49-F238E27FC236}">
                <a16:creationId xmlns:a16="http://schemas.microsoft.com/office/drawing/2014/main" id="{5F8C91B6-75EF-4AEA-A867-5311E5777535}"/>
              </a:ext>
            </a:extLst>
          </p:cNvPr>
          <p:cNvSpPr txBox="1">
            <a:spLocks/>
          </p:cNvSpPr>
          <p:nvPr/>
        </p:nvSpPr>
        <p:spPr>
          <a:xfrm>
            <a:off x="7377113" y="1435100"/>
            <a:ext cx="1965960" cy="234936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Slide layouts</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Using a built-in slide layout that matches your content ensures a hierarchical reading order of text blocks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 new slide will have a title, rather than starting with a blank layout and adding a text block for the title, choose one of the built-in layouts with a title placeholder</a:t>
            </a:r>
          </a:p>
        </p:txBody>
      </p:sp>
      <p:pic>
        <p:nvPicPr>
          <p:cNvPr id="4" name="Title only layout" descr="Title only layout">
            <a:extLst>
              <a:ext uri="{FF2B5EF4-FFF2-40B4-BE49-F238E27FC236}">
                <a16:creationId xmlns:a16="http://schemas.microsoft.com/office/drawing/2014/main" id="{E97A695E-63F5-4C68-816E-58CCA5FF3002}"/>
              </a:ext>
            </a:extLst>
          </p:cNvPr>
          <p:cNvPicPr>
            <a:picLocks noChangeAspect="1"/>
          </p:cNvPicPr>
          <p:nvPr/>
        </p:nvPicPr>
        <p:blipFill rotWithShape="1">
          <a:blip r:embed="rId4"/>
          <a:srcRect b="9687"/>
          <a:stretch/>
        </p:blipFill>
        <p:spPr>
          <a:xfrm>
            <a:off x="7380756" y="3908221"/>
            <a:ext cx="1965960" cy="996512"/>
          </a:xfrm>
          <a:prstGeom prst="rect">
            <a:avLst/>
          </a:prstGeom>
          <a:ln>
            <a:solidFill>
              <a:schemeClr val="tx1"/>
            </a:solidFill>
          </a:ln>
        </p:spPr>
      </p:pic>
      <p:sp>
        <p:nvSpPr>
          <p:cNvPr id="78" name="Reading order text box">
            <a:extLst>
              <a:ext uri="{FF2B5EF4-FFF2-40B4-BE49-F238E27FC236}">
                <a16:creationId xmlns:a16="http://schemas.microsoft.com/office/drawing/2014/main" id="{9F406E1D-7257-4083-BB72-5A97505EB9C4}"/>
              </a:ext>
            </a:extLst>
          </p:cNvPr>
          <p:cNvSpPr txBox="1">
            <a:spLocks/>
          </p:cNvSpPr>
          <p:nvPr/>
        </p:nvSpPr>
        <p:spPr>
          <a:xfrm>
            <a:off x="9650469"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dirty="0">
                <a:solidFill>
                  <a:schemeClr val="tx1"/>
                </a:solidFill>
                <a:latin typeface="+mn-lt"/>
                <a:cs typeface="Segoe UI Semibold" panose="020B0702040204020203" pitchFamily="34" charset="0"/>
              </a:rPr>
              <a:t>Reading order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Screen readers describe content on the screen in the order it was created</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To ensure your content is read back in the order you prefer, arrange your objects in the Selection Pane appropriately. Objects on the bottom of the selection pane are read first</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the </a:t>
            </a:r>
            <a:r>
              <a:rPr lang="en-US" sz="1000" dirty="0">
                <a:solidFill>
                  <a:schemeClr val="tx1"/>
                </a:solidFill>
                <a:latin typeface="Segoe UI Semibold" panose="020B0702040204020203" pitchFamily="34" charset="0"/>
                <a:cs typeface="Segoe UI Semibold" panose="020B0702040204020203" pitchFamily="34" charset="0"/>
              </a:rPr>
              <a:t>Home</a:t>
            </a:r>
            <a:r>
              <a:rPr lang="en-US" sz="1000" dirty="0">
                <a:solidFill>
                  <a:schemeClr val="tx1"/>
                </a:solidFill>
                <a:latin typeface="Segoe UI" panose="020B0502040204020203" pitchFamily="34" charset="0"/>
                <a:cs typeface="Segoe UI" panose="020B0502040204020203" pitchFamily="34" charset="0"/>
              </a:rPr>
              <a:t> tab</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In the </a:t>
            </a:r>
            <a:r>
              <a:rPr lang="en-US" sz="1000" dirty="0">
                <a:solidFill>
                  <a:schemeClr val="tx1"/>
                </a:solidFill>
                <a:latin typeface="Segoe UI Semibold" panose="020B0702040204020203" pitchFamily="34" charset="0"/>
                <a:cs typeface="Segoe UI Semibold" panose="020B0702040204020203" pitchFamily="34" charset="0"/>
              </a:rPr>
              <a:t>Drawing</a:t>
            </a:r>
            <a:r>
              <a:rPr lang="en-US" sz="1000" dirty="0">
                <a:solidFill>
                  <a:schemeClr val="tx1"/>
                </a:solidFill>
                <a:latin typeface="Segoe UI" panose="020B0502040204020203" pitchFamily="34" charset="0"/>
                <a:cs typeface="Segoe UI" panose="020B0502040204020203" pitchFamily="34" charset="0"/>
              </a:rPr>
              <a:t> group, select the </a:t>
            </a:r>
            <a:r>
              <a:rPr lang="en-US" sz="1000" dirty="0">
                <a:solidFill>
                  <a:schemeClr val="tx1"/>
                </a:solidFill>
                <a:latin typeface="Segoe UI Semibold" panose="020B0702040204020203" pitchFamily="34" charset="0"/>
                <a:cs typeface="Segoe UI Semibold" panose="020B0702040204020203" pitchFamily="34" charset="0"/>
              </a:rPr>
              <a:t>Arrange</a:t>
            </a:r>
            <a:r>
              <a:rPr lang="en-US" sz="1000" dirty="0">
                <a:solidFill>
                  <a:schemeClr val="tx1"/>
                </a:solidFill>
                <a:latin typeface="Segoe UI" panose="020B0502040204020203" pitchFamily="34" charset="0"/>
                <a:cs typeface="Segoe UI" panose="020B0502040204020203" pitchFamily="34" charset="0"/>
              </a:rPr>
              <a:t> drop-down menu</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a:t>
            </a:r>
            <a:r>
              <a:rPr lang="en-US" sz="1000" dirty="0">
                <a:solidFill>
                  <a:schemeClr val="tx1"/>
                </a:solidFill>
                <a:latin typeface="Segoe UI Semibold" panose="020B0702040204020203" pitchFamily="34" charset="0"/>
                <a:cs typeface="Segoe UI Semibold" panose="020B0702040204020203" pitchFamily="34" charset="0"/>
              </a:rPr>
              <a:t>Selection Pane…</a:t>
            </a:r>
          </a:p>
          <a:p>
            <a:pPr marL="0" indent="0" defTabSz="903827">
              <a:lnSpc>
                <a:spcPct val="100000"/>
              </a:lnSpc>
              <a:buNone/>
              <a:defRPr/>
            </a:pPr>
            <a:endParaRPr lang="en-US" sz="1163" dirty="0">
              <a:solidFill>
                <a:schemeClr val="tx1"/>
              </a:solidFill>
              <a:latin typeface="Segoe UI" panose="020B0502040204020203" pitchFamily="34" charset="0"/>
            </a:endParaRPr>
          </a:p>
        </p:txBody>
      </p:sp>
      <p:sp>
        <p:nvSpPr>
          <p:cNvPr id="36" name="TextBox 35">
            <a:extLst>
              <a:ext uri="{FF2B5EF4-FFF2-40B4-BE49-F238E27FC236}">
                <a16:creationId xmlns:a16="http://schemas.microsoft.com/office/drawing/2014/main" id="{7B9BDECC-D62F-449D-AA5A-A5F28D0E2BCC}"/>
              </a:ext>
            </a:extLst>
          </p:cNvPr>
          <p:cNvSpPr txBox="1"/>
          <p:nvPr/>
        </p:nvSpPr>
        <p:spPr>
          <a:xfrm>
            <a:off x="597535" y="5232468"/>
            <a:ext cx="11013441" cy="1133644"/>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Additional tips</a:t>
            </a:r>
          </a:p>
          <a:p>
            <a:pPr defTabSz="886022">
              <a:spcBef>
                <a:spcPts val="775"/>
              </a:spcBef>
              <a:buSzPct val="90000"/>
              <a:defRPr/>
            </a:pPr>
            <a:r>
              <a:rPr lang="en-US" sz="1200" dirty="0">
                <a:cs typeface="Segoe UI Semibold" panose="020B0702040204020203" pitchFamily="34" charset="0"/>
              </a:rPr>
              <a:t>Be sure to run the </a:t>
            </a:r>
            <a:r>
              <a:rPr lang="en-US" sz="1200" b="1" dirty="0">
                <a:cs typeface="Segoe UI Semibold" panose="020B0702040204020203" pitchFamily="34" charset="0"/>
              </a:rPr>
              <a:t>Accessibility Checker</a:t>
            </a:r>
            <a:r>
              <a:rPr lang="en-US" sz="1200" dirty="0">
                <a:cs typeface="Segoe UI Semibold" panose="020B0702040204020203" pitchFamily="34" charset="0"/>
              </a:rPr>
              <a:t>! </a:t>
            </a:r>
            <a:r>
              <a:rPr lang="en-US" sz="1200" dirty="0">
                <a:cs typeface="Segoe UI" panose="020B0502040204020203" pitchFamily="34" charset="0"/>
              </a:rPr>
              <a:t>Go to </a:t>
            </a:r>
            <a:r>
              <a:rPr lang="en-US" sz="1200" b="1" dirty="0">
                <a:cs typeface="Segoe UI Semibold" panose="020B0702040204020203" pitchFamily="34" charset="0"/>
              </a:rPr>
              <a:t>File</a:t>
            </a:r>
            <a:r>
              <a:rPr lang="en-US" sz="1200" dirty="0">
                <a:cs typeface="Segoe UI" panose="020B0502040204020203" pitchFamily="34" charset="0"/>
              </a:rPr>
              <a:t>      click the </a:t>
            </a:r>
            <a:r>
              <a:rPr lang="en-US" sz="1200" b="1" dirty="0">
                <a:cs typeface="Segoe UI Semibold" panose="020B0702040204020203" pitchFamily="34" charset="0"/>
              </a:rPr>
              <a:t>Check for Issues </a:t>
            </a:r>
            <a:r>
              <a:rPr lang="en-US" sz="1200" dirty="0">
                <a:cs typeface="Segoe UI" panose="020B0502040204020203" pitchFamily="34" charset="0"/>
              </a:rPr>
              <a:t>drop down menu      click </a:t>
            </a:r>
            <a:r>
              <a:rPr lang="en-US" sz="1200" b="1" dirty="0">
                <a:cs typeface="Segoe UI Semibold" panose="020B0702040204020203" pitchFamily="34" charset="0"/>
              </a:rPr>
              <a:t>Check Accessibility</a:t>
            </a:r>
          </a:p>
          <a:p>
            <a:pPr defTabSz="886022">
              <a:spcBef>
                <a:spcPts val="581"/>
              </a:spcBef>
              <a:buSzPct val="90000"/>
              <a:defRPr/>
            </a:pPr>
            <a:r>
              <a:rPr lang="en-US" sz="1200" b="1" dirty="0">
                <a:cs typeface="Segoe UI Semibold" panose="020B0702040204020203" pitchFamily="34" charset="0"/>
              </a:rPr>
              <a:t>Videos need to be accessible: </a:t>
            </a:r>
            <a:r>
              <a:rPr lang="en-US" sz="1200" dirty="0">
                <a:cs typeface="Segoe UI" panose="020B0502040204020203" pitchFamily="34" charset="0"/>
              </a:rPr>
              <a:t>If your presentation includes a video, ensure it is captioned and audio described (if appropriate)</a:t>
            </a:r>
          </a:p>
          <a:p>
            <a:pPr defTabSz="886022">
              <a:spcBef>
                <a:spcPts val="581"/>
              </a:spcBef>
              <a:buSzPct val="90000"/>
              <a:defRPr/>
            </a:pPr>
            <a:r>
              <a:rPr lang="en-US" sz="1200" b="1" dirty="0">
                <a:cs typeface="Segoe UI Semibold" panose="020B0702040204020203" pitchFamily="34" charset="0"/>
              </a:rPr>
              <a:t>Visit the </a:t>
            </a:r>
            <a:r>
              <a:rPr lang="en-US" sz="1200" b="1" dirty="0">
                <a:cs typeface="Segoe UI Semibold" panose="020B0702040204020203" pitchFamily="34" charset="0"/>
                <a:hlinkClick r:id="rId5"/>
              </a:rPr>
              <a:t>Office Accessibility Center</a:t>
            </a:r>
            <a:r>
              <a:rPr lang="en-US" sz="1200" b="1" dirty="0">
                <a:cs typeface="Segoe UI Semibold" panose="020B0702040204020203" pitchFamily="34" charset="0"/>
              </a:rPr>
              <a:t> </a:t>
            </a:r>
            <a:r>
              <a:rPr lang="en-US" sz="1200" dirty="0">
                <a:cs typeface="Segoe UI" panose="020B0502040204020203" pitchFamily="34" charset="0"/>
              </a:rPr>
              <a:t>to learn more about accessibility in PowerPoint</a:t>
            </a:r>
          </a:p>
        </p:txBody>
      </p:sp>
      <p:cxnSp>
        <p:nvCxnSpPr>
          <p:cNvPr id="80" name="Straight Arrow Connector 79">
            <a:extLst>
              <a:ext uri="{FF2B5EF4-FFF2-40B4-BE49-F238E27FC236}">
                <a16:creationId xmlns:a16="http://schemas.microsoft.com/office/drawing/2014/main" id="{4004316C-A172-4666-9087-AA99DD600ABB}"/>
              </a:ext>
              <a:ext uri="{C183D7F6-B498-43B3-948B-1728B52AA6E4}">
                <adec:decorative xmlns:adec="http://schemas.microsoft.com/office/drawing/2017/decorative" val="1"/>
              </a:ext>
            </a:extLst>
          </p:cNvPr>
          <p:cNvCxnSpPr>
            <a:cxnSpLocks/>
          </p:cNvCxnSpPr>
          <p:nvPr/>
        </p:nvCxnSpPr>
        <p:spPr>
          <a:xfrm>
            <a:off x="4136325"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F41BA70-AA85-4D92-AA87-689DAB76DD7F}"/>
              </a:ext>
              <a:ext uri="{C183D7F6-B498-43B3-948B-1728B52AA6E4}">
                <adec:decorative xmlns:adec="http://schemas.microsoft.com/office/drawing/2017/decorative" val="1"/>
              </a:ext>
            </a:extLst>
          </p:cNvPr>
          <p:cNvCxnSpPr>
            <a:cxnSpLocks/>
          </p:cNvCxnSpPr>
          <p:nvPr/>
        </p:nvCxnSpPr>
        <p:spPr>
          <a:xfrm>
            <a:off x="7323080"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73167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4622A3A5-8FE5-44DD-B7B1-A05435F85799}"/>
              </a:ext>
            </a:extLst>
          </p:cNvPr>
          <p:cNvSpPr>
            <a:spLocks noGrp="1"/>
          </p:cNvSpPr>
          <p:nvPr>
            <p:ph type="title"/>
          </p:nvPr>
        </p:nvSpPr>
        <p:spPr/>
        <p:txBody>
          <a:bodyPr/>
          <a:lstStyle/>
          <a:p>
            <a:r>
              <a:rPr lang="en-US" dirty="0"/>
              <a:t>Brand and accent colors accessibility</a:t>
            </a:r>
          </a:p>
        </p:txBody>
      </p:sp>
      <p:sp>
        <p:nvSpPr>
          <p:cNvPr id="64" name="object 22">
            <a:extLst>
              <a:ext uri="{FF2B5EF4-FFF2-40B4-BE49-F238E27FC236}">
                <a16:creationId xmlns:a16="http://schemas.microsoft.com/office/drawing/2014/main" id="{1FEB76FB-7530-435F-9B12-395773EB3EB1}"/>
              </a:ext>
            </a:extLst>
          </p:cNvPr>
          <p:cNvSpPr txBox="1"/>
          <p:nvPr/>
        </p:nvSpPr>
        <p:spPr>
          <a:xfrm>
            <a:off x="575427" y="1436688"/>
            <a:ext cx="2547186" cy="2454945"/>
          </a:xfrm>
          <a:prstGeom prst="rect">
            <a:avLst/>
          </a:prstGeom>
        </p:spPr>
        <p:txBody>
          <a:bodyPr vert="horz" wrap="square" lIns="0" tIns="10583" rIns="0" bIns="0" rtlCol="0">
            <a:spAutoFit/>
          </a:bodyPr>
          <a:lstStyle/>
          <a:p>
            <a:pPr marL="10583">
              <a:spcBef>
                <a:spcPts val="800"/>
              </a:spcBef>
            </a:pPr>
            <a:r>
              <a:rPr lang="en-US" sz="1000" dirty="0">
                <a:cs typeface="Segoe UI"/>
              </a:rPr>
              <a:t>Type and background combinations must meet a minimum 4.5:1 contrast ratio to help ensure people of all abilities can access and understand our communications. </a:t>
            </a:r>
          </a:p>
          <a:p>
            <a:pPr marL="10583">
              <a:spcBef>
                <a:spcPts val="800"/>
              </a:spcBef>
            </a:pPr>
            <a:r>
              <a:rPr lang="en-US" sz="1000" dirty="0">
                <a:cs typeface="Segoe UI"/>
              </a:rPr>
              <a:t>Pick colors carefully and avoid relying on color alone to convey information. Always provide text or other graphical cues to guide customers to our message.</a:t>
            </a:r>
          </a:p>
          <a:p>
            <a:pPr marL="10583">
              <a:spcBef>
                <a:spcPts val="800"/>
              </a:spcBef>
            </a:pPr>
            <a:r>
              <a:rPr lang="en-US" sz="1000" dirty="0">
                <a:cs typeface="Segoe UI"/>
              </a:rPr>
              <a:t>Examples demonstrate correct color use </a:t>
            </a:r>
            <a:br>
              <a:rPr lang="en-US" sz="1000" dirty="0">
                <a:cs typeface="Segoe UI"/>
              </a:rPr>
            </a:br>
            <a:r>
              <a:rPr lang="en-US" sz="1000" dirty="0">
                <a:cs typeface="Segoe UI"/>
              </a:rPr>
              <a:t>for on-screen applications. </a:t>
            </a:r>
          </a:p>
          <a:p>
            <a:pPr>
              <a:spcBef>
                <a:spcPts val="600"/>
              </a:spcBef>
            </a:pPr>
            <a:r>
              <a:rPr lang="en-US" sz="1000" dirty="0">
                <a:hlinkClick r:id="rId3"/>
              </a:rPr>
              <a:t>Get the Color Contrast Analyzer</a:t>
            </a:r>
            <a:endParaRPr lang="en-US" sz="1000" dirty="0"/>
          </a:p>
          <a:p>
            <a:pPr>
              <a:spcBef>
                <a:spcPts val="600"/>
              </a:spcBef>
            </a:pPr>
            <a:r>
              <a:rPr lang="en-US" sz="1000" dirty="0">
                <a:hlinkClick r:id="rId4"/>
              </a:rPr>
              <a:t>Get more information on accessibility </a:t>
            </a:r>
            <a:endParaRPr lang="en-US" sz="1000" dirty="0"/>
          </a:p>
          <a:p>
            <a:pPr>
              <a:spcBef>
                <a:spcPts val="600"/>
              </a:spcBef>
            </a:pPr>
            <a:r>
              <a:rPr lang="en-US" sz="1000" dirty="0">
                <a:hlinkClick r:id="rId5"/>
              </a:rPr>
              <a:t>Get the Microsoft color guidelines PDF</a:t>
            </a:r>
            <a:endParaRPr lang="en-US" sz="1050" dirty="0"/>
          </a:p>
        </p:txBody>
      </p:sp>
      <p:grpSp>
        <p:nvGrpSpPr>
          <p:cNvPr id="7" name="Light Brand colors" descr="Light Microsoft Brand colors with text in accessible brand colors">
            <a:extLst>
              <a:ext uri="{FF2B5EF4-FFF2-40B4-BE49-F238E27FC236}">
                <a16:creationId xmlns:a16="http://schemas.microsoft.com/office/drawing/2014/main" id="{98B83FDE-41A8-4BD1-BC13-BE0A5C3C6335}"/>
              </a:ext>
            </a:extLst>
          </p:cNvPr>
          <p:cNvGrpSpPr/>
          <p:nvPr/>
        </p:nvGrpSpPr>
        <p:grpSpPr>
          <a:xfrm>
            <a:off x="4670306" y="1436687"/>
            <a:ext cx="6945151" cy="592860"/>
            <a:chOff x="4065588" y="1436688"/>
            <a:chExt cx="7549853" cy="598859"/>
          </a:xfrm>
        </p:grpSpPr>
        <p:sp>
          <p:nvSpPr>
            <p:cNvPr id="93" name="Freeform 121" descr="Light Orange shape">
              <a:extLst>
                <a:ext uri="{FF2B5EF4-FFF2-40B4-BE49-F238E27FC236}">
                  <a16:creationId xmlns:a16="http://schemas.microsoft.com/office/drawing/2014/main" id="{6BE88D42-9F26-4C16-8AB8-36C379B94707}"/>
                </a:ext>
              </a:extLst>
            </p:cNvPr>
            <p:cNvSpPr/>
            <p:nvPr/>
          </p:nvSpPr>
          <p:spPr bwMode="auto">
            <a:xfrm>
              <a:off x="4065588" y="1436688"/>
              <a:ext cx="1225097" cy="598859"/>
            </a:xfrm>
            <a:prstGeom prst="rect">
              <a:avLst/>
            </a:prstGeom>
            <a:solidFill>
              <a:srgbClr val="FF9349"/>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B2929"/>
                  </a:solidFill>
                  <a:latin typeface="Segoe UI" panose="020B0502040204020203" pitchFamily="34" charset="0"/>
                  <a:cs typeface="Segoe UI" panose="020B0502040204020203" pitchFamily="34" charset="0"/>
                </a:rPr>
                <a:t>Dark Orange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R255 G147 B73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#FF9349 </a:t>
              </a:r>
              <a:endParaRPr lang="en-US" sz="653" dirty="0">
                <a:solidFill>
                  <a:srgbClr val="000000"/>
                </a:solidFill>
                <a:latin typeface="Segoe UI" panose="020B0502040204020203" pitchFamily="34" charset="0"/>
                <a:cs typeface="Segoe UI" panose="020B0502040204020203" pitchFamily="34" charset="0"/>
              </a:endParaRPr>
            </a:p>
          </p:txBody>
        </p:sp>
        <p:sp>
          <p:nvSpPr>
            <p:cNvPr id="98" name="Freeform 119" descr="Light Yellow shape">
              <a:extLst>
                <a:ext uri="{FF2B5EF4-FFF2-40B4-BE49-F238E27FC236}">
                  <a16:creationId xmlns:a16="http://schemas.microsoft.com/office/drawing/2014/main" id="{1B386A98-D1CB-473A-9E86-F6D304EBE772}"/>
                </a:ext>
              </a:extLst>
            </p:cNvPr>
            <p:cNvSpPr/>
            <p:nvPr/>
          </p:nvSpPr>
          <p:spPr bwMode="auto">
            <a:xfrm>
              <a:off x="5324151" y="1436688"/>
              <a:ext cx="1225097" cy="598859"/>
            </a:xfrm>
            <a:prstGeom prst="rect">
              <a:avLst/>
            </a:prstGeom>
            <a:solidFill>
              <a:srgbClr val="FEF000"/>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A4B16"/>
                  </a:solidFill>
                  <a:latin typeface="Segoe UI" panose="020B0502040204020203" pitchFamily="34" charset="0"/>
                  <a:cs typeface="Segoe UI" panose="020B0502040204020203" pitchFamily="34" charset="0"/>
                </a:rPr>
                <a:t>Dark Yellow</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R254 G240 B0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#FEF000 </a:t>
              </a:r>
              <a:endParaRPr lang="en-US" sz="653" dirty="0">
                <a:solidFill>
                  <a:srgbClr val="000000"/>
                </a:solidFill>
                <a:latin typeface="Segoe UI" panose="020B0502040204020203" pitchFamily="34" charset="0"/>
                <a:cs typeface="Segoe UI" panose="020B0502040204020203" pitchFamily="34" charset="0"/>
              </a:endParaRPr>
            </a:p>
          </p:txBody>
        </p:sp>
        <p:sp>
          <p:nvSpPr>
            <p:cNvPr id="97" name="Rectangle 96" descr="Light Green shape">
              <a:extLst>
                <a:ext uri="{FF2B5EF4-FFF2-40B4-BE49-F238E27FC236}">
                  <a16:creationId xmlns:a16="http://schemas.microsoft.com/office/drawing/2014/main" id="{6ADF17D6-4CD7-4EFE-95E0-A82C278F2F92}"/>
                </a:ext>
              </a:extLst>
            </p:cNvPr>
            <p:cNvSpPr/>
            <p:nvPr/>
          </p:nvSpPr>
          <p:spPr bwMode="auto">
            <a:xfrm>
              <a:off x="6590700" y="1436688"/>
              <a:ext cx="1225097" cy="598859"/>
            </a:xfrm>
            <a:prstGeom prst="rect">
              <a:avLst/>
            </a:prstGeom>
            <a:solidFill>
              <a:srgbClr val="9BF00B"/>
            </a:solidFill>
            <a:ln>
              <a:noFill/>
            </a:ln>
            <a:effectLst/>
          </p:spPr>
          <p:style>
            <a:lnRef idx="1">
              <a:schemeClr val="accent1"/>
            </a:lnRef>
            <a:fillRef idx="3">
              <a:schemeClr val="accent1"/>
            </a:fillRef>
            <a:effectRef idx="2">
              <a:schemeClr val="accent1"/>
            </a:effectRef>
            <a:fontRef idx="minor">
              <a:schemeClr val="lt1"/>
            </a:fontRef>
          </p:style>
          <p:txBody>
            <a:bodyPr lIns="45720" tIns="45720" rIns="45720" bIns="45720" rtlCol="0" anchor="t"/>
            <a:lstStyle/>
            <a:p>
              <a:pPr defTabSz="746123"/>
              <a:r>
                <a:rPr lang="en-US" sz="800" b="1" dirty="0">
                  <a:solidFill>
                    <a:srgbClr val="054B16"/>
                  </a:solidFill>
                  <a:latin typeface="Segoe UI" panose="020B0502040204020203" pitchFamily="34" charset="0"/>
                  <a:cs typeface="Segoe UI" panose="020B0502040204020203" pitchFamily="34" charset="0"/>
                </a:rPr>
                <a:t>Dark Green</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653" b="1" dirty="0">
                <a:solidFill>
                  <a:srgbClr val="FFFFFF"/>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R155 G240 B11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#9BF00B</a:t>
              </a:r>
              <a:endParaRPr lang="en-US" sz="653" dirty="0">
                <a:solidFill>
                  <a:srgbClr val="000000"/>
                </a:solidFill>
                <a:latin typeface="Segoe UI" panose="020B0502040204020203" pitchFamily="34" charset="0"/>
                <a:cs typeface="Segoe UI" panose="020B0502040204020203" pitchFamily="34" charset="0"/>
              </a:endParaRPr>
            </a:p>
          </p:txBody>
        </p:sp>
        <p:sp>
          <p:nvSpPr>
            <p:cNvPr id="96" name="Rectangle 95" descr="Light Teal shape">
              <a:extLst>
                <a:ext uri="{FF2B5EF4-FFF2-40B4-BE49-F238E27FC236}">
                  <a16:creationId xmlns:a16="http://schemas.microsoft.com/office/drawing/2014/main" id="{379C6FEB-1FFA-4797-82D6-106BABE574C8}"/>
                </a:ext>
              </a:extLst>
            </p:cNvPr>
            <p:cNvSpPr/>
            <p:nvPr/>
          </p:nvSpPr>
          <p:spPr bwMode="auto">
            <a:xfrm>
              <a:off x="7857249" y="1436688"/>
              <a:ext cx="1225097" cy="598859"/>
            </a:xfrm>
            <a:prstGeom prst="rect">
              <a:avLst/>
            </a:prstGeom>
            <a:solidFill>
              <a:srgbClr val="30E5D0"/>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274B47"/>
                  </a:solidFill>
                  <a:latin typeface="Segoe UI" panose="020B0502040204020203" pitchFamily="34" charset="0"/>
                  <a:cs typeface="Segoe UI" panose="020B0502040204020203" pitchFamily="34" charset="0"/>
                </a:rPr>
                <a:t>Dark Teal</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b="1" dirty="0">
                <a:solidFill>
                  <a:srgbClr val="FFFFFF"/>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R48 G229 B208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#30E5D0 </a:t>
              </a:r>
              <a:endParaRPr lang="en-US" sz="653" dirty="0">
                <a:solidFill>
                  <a:srgbClr val="000000"/>
                </a:solidFill>
                <a:latin typeface="Segoe UI" panose="020B0502040204020203" pitchFamily="34" charset="0"/>
                <a:cs typeface="Segoe UI" panose="020B0502040204020203" pitchFamily="34" charset="0"/>
              </a:endParaRPr>
            </a:p>
          </p:txBody>
        </p:sp>
        <p:sp>
          <p:nvSpPr>
            <p:cNvPr id="94" name="Freeform 130" descr="Light Blue shape">
              <a:extLst>
                <a:ext uri="{FF2B5EF4-FFF2-40B4-BE49-F238E27FC236}">
                  <a16:creationId xmlns:a16="http://schemas.microsoft.com/office/drawing/2014/main" id="{DF822311-1EF2-4365-B0BE-57536A2EF063}"/>
                </a:ext>
              </a:extLst>
            </p:cNvPr>
            <p:cNvSpPr/>
            <p:nvPr/>
          </p:nvSpPr>
          <p:spPr bwMode="auto">
            <a:xfrm>
              <a:off x="9123797" y="1436688"/>
              <a:ext cx="1225097" cy="598859"/>
            </a:xfrm>
            <a:prstGeom prst="rect">
              <a:avLst/>
            </a:prstGeom>
            <a:solidFill>
              <a:srgbClr val="50E6FF"/>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243A5E"/>
                  </a:solidFill>
                  <a:latin typeface="Segoe UI" panose="020B0502040204020203" pitchFamily="34" charset="0"/>
                  <a:cs typeface="Segoe UI" panose="020B0502040204020203" pitchFamily="34" charset="0"/>
                </a:rPr>
                <a:t>Dark Blue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R80 G230 B255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#50E6FF</a:t>
              </a:r>
              <a:endParaRPr lang="en-US" sz="653" dirty="0">
                <a:solidFill>
                  <a:srgbClr val="000000"/>
                </a:solidFill>
                <a:latin typeface="Segoe UI" panose="020B0502040204020203" pitchFamily="34" charset="0"/>
                <a:cs typeface="Segoe UI" panose="020B0502040204020203" pitchFamily="34" charset="0"/>
              </a:endParaRPr>
            </a:p>
          </p:txBody>
        </p:sp>
        <p:sp>
          <p:nvSpPr>
            <p:cNvPr id="95" name="Freeform 131" descr="Light Purple shape">
              <a:extLst>
                <a:ext uri="{FF2B5EF4-FFF2-40B4-BE49-F238E27FC236}">
                  <a16:creationId xmlns:a16="http://schemas.microsoft.com/office/drawing/2014/main" id="{B41A48F4-D1E8-4A21-A8B5-7EB0280E1691}"/>
                </a:ext>
              </a:extLst>
            </p:cNvPr>
            <p:cNvSpPr/>
            <p:nvPr/>
          </p:nvSpPr>
          <p:spPr bwMode="auto">
            <a:xfrm>
              <a:off x="10390344" y="1436688"/>
              <a:ext cx="1225097" cy="598859"/>
            </a:xfrm>
            <a:prstGeom prst="rect">
              <a:avLst/>
            </a:prstGeom>
            <a:solidFill>
              <a:srgbClr val="D59DFF"/>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3B2E58"/>
                  </a:solidFill>
                  <a:latin typeface="Segoe UI" panose="020B0502040204020203" pitchFamily="34" charset="0"/>
                  <a:cs typeface="Segoe UI" panose="020B0502040204020203" pitchFamily="34" charset="0"/>
                </a:rPr>
                <a:t>Dark Purple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3" dirty="0">
                  <a:solidFill>
                    <a:srgbClr val="000000"/>
                  </a:solidFill>
                  <a:latin typeface="Segoe UI" panose="020B0502040204020203" pitchFamily="34" charset="0"/>
                  <a:cs typeface="Segoe UI" panose="020B0502040204020203" pitchFamily="34" charset="0"/>
                </a:rPr>
                <a:t>R213 G157 B255 </a:t>
              </a:r>
              <a:br>
                <a:rPr lang="pt-BR" sz="653" dirty="0">
                  <a:solidFill>
                    <a:srgbClr val="000000"/>
                  </a:solidFill>
                  <a:latin typeface="Segoe UI" panose="020B0502040204020203" pitchFamily="34" charset="0"/>
                  <a:cs typeface="Segoe UI" panose="020B0502040204020203" pitchFamily="34" charset="0"/>
                </a:rPr>
              </a:br>
              <a:r>
                <a:rPr lang="pt-BR" sz="653" dirty="0">
                  <a:solidFill>
                    <a:srgbClr val="000000"/>
                  </a:solidFill>
                  <a:latin typeface="Segoe UI" panose="020B0502040204020203" pitchFamily="34" charset="0"/>
                  <a:cs typeface="Segoe UI" panose="020B0502040204020203" pitchFamily="34" charset="0"/>
                </a:rPr>
                <a:t>Hex #D59DFF </a:t>
              </a:r>
              <a:endParaRPr lang="en-US" sz="653" dirty="0">
                <a:solidFill>
                  <a:srgbClr val="000000"/>
                </a:solidFill>
                <a:latin typeface="Segoe UI" panose="020B0502040204020203" pitchFamily="34" charset="0"/>
                <a:cs typeface="Segoe UI" panose="020B0502040204020203" pitchFamily="34" charset="0"/>
              </a:endParaRPr>
            </a:p>
          </p:txBody>
        </p:sp>
      </p:grpSp>
      <p:grpSp>
        <p:nvGrpSpPr>
          <p:cNvPr id="8" name="Brand colors" descr="Microsoft Brand colors with text in accessible brand colors">
            <a:extLst>
              <a:ext uri="{FF2B5EF4-FFF2-40B4-BE49-F238E27FC236}">
                <a16:creationId xmlns:a16="http://schemas.microsoft.com/office/drawing/2014/main" id="{8ACF8968-59CE-4886-948C-335CB2143BF8}"/>
              </a:ext>
            </a:extLst>
          </p:cNvPr>
          <p:cNvGrpSpPr/>
          <p:nvPr/>
        </p:nvGrpSpPr>
        <p:grpSpPr>
          <a:xfrm>
            <a:off x="4670306" y="2069168"/>
            <a:ext cx="6945151" cy="592860"/>
            <a:chOff x="4065588" y="2065908"/>
            <a:chExt cx="7549853" cy="601359"/>
          </a:xfrm>
        </p:grpSpPr>
        <p:sp>
          <p:nvSpPr>
            <p:cNvPr id="44" name="Rectangle 43" descr="Orange shape">
              <a:extLst>
                <a:ext uri="{FF2B5EF4-FFF2-40B4-BE49-F238E27FC236}">
                  <a16:creationId xmlns:a16="http://schemas.microsoft.com/office/drawing/2014/main" id="{EED6C192-0F39-417C-B412-BE8997774A8C}"/>
                </a:ext>
              </a:extLst>
            </p:cNvPr>
            <p:cNvSpPr/>
            <p:nvPr/>
          </p:nvSpPr>
          <p:spPr bwMode="auto">
            <a:xfrm>
              <a:off x="4065588" y="2065908"/>
              <a:ext cx="1225097" cy="601358"/>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dirty="0">
                <a:solidFill>
                  <a:srgbClr val="FFFFFF"/>
                </a:solidFill>
                <a:latin typeface="Segoe UI" panose="020B0502040204020203" pitchFamily="34" charset="0"/>
                <a:cs typeface="Segoe UI" panose="020B0502040204020203" pitchFamily="34" charset="0"/>
              </a:endParaRPr>
            </a:p>
            <a:p>
              <a:pPr defTabSz="746123"/>
              <a:r>
                <a:rPr lang="en-US" sz="650" dirty="0">
                  <a:solidFill>
                    <a:srgbClr val="FFFFFF"/>
                  </a:solidFill>
                  <a:latin typeface="Segoe UI" panose="020B0502040204020203" pitchFamily="34" charset="0"/>
                  <a:cs typeface="Segoe UI" panose="020B0502040204020203" pitchFamily="34" charset="0"/>
                </a:rPr>
                <a:t>R216 G59 B1</a:t>
              </a:r>
            </a:p>
            <a:p>
              <a:pPr defTabSz="746123">
                <a:spcAft>
                  <a:spcPts val="326"/>
                </a:spcAft>
              </a:pPr>
              <a:r>
                <a:rPr lang="en-US" sz="650" dirty="0">
                  <a:solidFill>
                    <a:srgbClr val="FFFFFF"/>
                  </a:solidFill>
                  <a:latin typeface="Segoe UI" panose="020B0502040204020203" pitchFamily="34" charset="0"/>
                  <a:cs typeface="Segoe UI" panose="020B0502040204020203" pitchFamily="34" charset="0"/>
                </a:rPr>
                <a:t>Hex #D83B01</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63" name="Freeform 39" descr="Yellow shape">
              <a:extLst>
                <a:ext uri="{FF2B5EF4-FFF2-40B4-BE49-F238E27FC236}">
                  <a16:creationId xmlns:a16="http://schemas.microsoft.com/office/drawing/2014/main" id="{F7A163AB-16EC-4A9A-B9AE-4A55C7CBBD3E}"/>
                </a:ext>
              </a:extLst>
            </p:cNvPr>
            <p:cNvSpPr/>
            <p:nvPr/>
          </p:nvSpPr>
          <p:spPr bwMode="auto">
            <a:xfrm>
              <a:off x="5324151" y="2065908"/>
              <a:ext cx="1225097" cy="601358"/>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000000"/>
                  </a:solidFill>
                  <a:latin typeface="Segoe UI" panose="020B0502040204020203" pitchFamily="34" charset="0"/>
                  <a:cs typeface="Segoe UI" panose="020B0502040204020203" pitchFamily="34" charset="0"/>
                </a:rPr>
                <a:t>R255 G185 B0</a:t>
              </a:r>
            </a:p>
            <a:p>
              <a:pPr defTabSz="746123"/>
              <a:r>
                <a:rPr lang="pt-BR" sz="650" dirty="0">
                  <a:solidFill>
                    <a:srgbClr val="000000"/>
                  </a:solidFill>
                  <a:latin typeface="Segoe UI" panose="020B0502040204020203" pitchFamily="34" charset="0"/>
                  <a:cs typeface="Segoe UI" panose="020B0502040204020203" pitchFamily="34" charset="0"/>
                </a:rPr>
                <a:t>Hex #FFB900</a:t>
              </a:r>
            </a:p>
          </p:txBody>
        </p:sp>
        <p:sp>
          <p:nvSpPr>
            <p:cNvPr id="38" name="Rectangle 37" descr="Green shape">
              <a:extLst>
                <a:ext uri="{FF2B5EF4-FFF2-40B4-BE49-F238E27FC236}">
                  <a16:creationId xmlns:a16="http://schemas.microsoft.com/office/drawing/2014/main" id="{5BF02026-F3EE-4817-B184-CDBAFACB830F}"/>
                </a:ext>
              </a:extLst>
            </p:cNvPr>
            <p:cNvSpPr/>
            <p:nvPr/>
          </p:nvSpPr>
          <p:spPr bwMode="auto">
            <a:xfrm>
              <a:off x="6590700" y="2065908"/>
              <a:ext cx="1225097" cy="601358"/>
            </a:xfrm>
            <a:prstGeom prst="rect">
              <a:avLst/>
            </a:prstGeom>
            <a:solidFill>
              <a:srgbClr val="107C10"/>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0" dirty="0">
                  <a:solidFill>
                    <a:srgbClr val="FFFFFF"/>
                  </a:solidFill>
                  <a:latin typeface="Segoe UI" panose="020B0502040204020203" pitchFamily="34" charset="0"/>
                  <a:cs typeface="Segoe UI" panose="020B0502040204020203" pitchFamily="34" charset="0"/>
                </a:rPr>
                <a:t>R16 G124 B16</a:t>
              </a:r>
            </a:p>
            <a:p>
              <a:pPr defTabSz="746123"/>
              <a:r>
                <a:rPr lang="pt-BR" sz="650" dirty="0">
                  <a:solidFill>
                    <a:srgbClr val="FFFFFF"/>
                  </a:solidFill>
                  <a:latin typeface="Segoe UI" panose="020B0502040204020203" pitchFamily="34" charset="0"/>
                  <a:cs typeface="Segoe UI" panose="020B0502040204020203" pitchFamily="34" charset="0"/>
                </a:rPr>
                <a:t>Hex #107C10</a:t>
              </a: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39" name="Rectangle 38" descr="Teal shape">
              <a:extLst>
                <a:ext uri="{FF2B5EF4-FFF2-40B4-BE49-F238E27FC236}">
                  <a16:creationId xmlns:a16="http://schemas.microsoft.com/office/drawing/2014/main" id="{C75DECB7-6846-45E7-ADF8-FAAE77209BFA}"/>
                </a:ext>
              </a:extLst>
            </p:cNvPr>
            <p:cNvSpPr/>
            <p:nvPr/>
          </p:nvSpPr>
          <p:spPr bwMode="auto">
            <a:xfrm>
              <a:off x="7857249" y="2065908"/>
              <a:ext cx="1225097" cy="601358"/>
            </a:xfrm>
            <a:prstGeom prst="rect">
              <a:avLst/>
            </a:prstGeom>
            <a:solidFill>
              <a:srgbClr val="008575"/>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FFFFFF"/>
                  </a:solidFill>
                  <a:latin typeface="Segoe UI" panose="020B0502040204020203" pitchFamily="34" charset="0"/>
                  <a:cs typeface="Segoe UI" panose="020B0502040204020203" pitchFamily="34" charset="0"/>
                </a:rPr>
                <a:t>R0 G133 B117</a:t>
              </a:r>
            </a:p>
            <a:p>
              <a:pPr defTabSz="746123"/>
              <a:r>
                <a:rPr lang="pt-BR" sz="650" dirty="0">
                  <a:solidFill>
                    <a:srgbClr val="FFFFFF"/>
                  </a:solidFill>
                  <a:latin typeface="Segoe UI" panose="020B0502040204020203" pitchFamily="34" charset="0"/>
                  <a:cs typeface="Segoe UI" panose="020B0502040204020203" pitchFamily="34" charset="0"/>
                </a:rPr>
                <a:t>Hex #008575</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40" name="Rectangle 39" descr="Blue shape">
              <a:extLst>
                <a:ext uri="{FF2B5EF4-FFF2-40B4-BE49-F238E27FC236}">
                  <a16:creationId xmlns:a16="http://schemas.microsoft.com/office/drawing/2014/main" id="{85C19067-F49C-4B80-B492-5449238C0613}"/>
                </a:ext>
              </a:extLst>
            </p:cNvPr>
            <p:cNvSpPr/>
            <p:nvPr/>
          </p:nvSpPr>
          <p:spPr bwMode="auto">
            <a:xfrm>
              <a:off x="9123797" y="2065908"/>
              <a:ext cx="1225097" cy="601358"/>
            </a:xfrm>
            <a:prstGeom prst="rect">
              <a:avLst/>
            </a:prstGeom>
            <a:solidFill>
              <a:srgbClr val="0078D4"/>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p>
            <a:p>
              <a:pPr defTabSz="746123"/>
              <a:r>
                <a:rPr lang="pt-BR" sz="650" dirty="0">
                  <a:solidFill>
                    <a:srgbClr val="FFFFFF"/>
                  </a:solidFill>
                  <a:latin typeface="Segoe UI" panose="020B0502040204020203" pitchFamily="34" charset="0"/>
                  <a:cs typeface="Segoe UI" panose="020B0502040204020203" pitchFamily="34" charset="0"/>
                </a:rPr>
                <a:t>R0 G120 B212</a:t>
              </a:r>
            </a:p>
            <a:p>
              <a:pPr defTabSz="746123"/>
              <a:r>
                <a:rPr lang="pt-BR" sz="650" dirty="0">
                  <a:solidFill>
                    <a:srgbClr val="FFFFFF"/>
                  </a:solidFill>
                  <a:latin typeface="Segoe UI" panose="020B0502040204020203" pitchFamily="34" charset="0"/>
                  <a:cs typeface="Segoe UI" panose="020B0502040204020203" pitchFamily="34" charset="0"/>
                </a:rPr>
                <a:t>Hex #0078D4</a:t>
              </a:r>
            </a:p>
            <a:p>
              <a:pPr defTabSz="746123"/>
              <a:endParaRPr lang="en-US" sz="650" b="1" dirty="0">
                <a:solidFill>
                  <a:srgbClr val="000000"/>
                </a:solidFill>
                <a:latin typeface="Segoe UI" panose="020B0502040204020203" pitchFamily="34" charset="0"/>
                <a:cs typeface="Segoe UI" panose="020B0502040204020203" pitchFamily="34" charset="0"/>
              </a:endParaRPr>
            </a:p>
            <a:p>
              <a:pPr defTabSz="746123"/>
              <a:endParaRPr lang="en-US" sz="650" b="1" dirty="0">
                <a:solidFill>
                  <a:srgbClr val="FFFFFF"/>
                </a:solidFill>
                <a:latin typeface="Segoe UI" panose="020B0502040204020203" pitchFamily="34" charset="0"/>
                <a:cs typeface="Segoe UI" panose="020B0502040204020203" pitchFamily="34" charset="0"/>
              </a:endParaRPr>
            </a:p>
          </p:txBody>
        </p:sp>
        <p:sp>
          <p:nvSpPr>
            <p:cNvPr id="41" name="Rectangle 40" descr="Purple shape">
              <a:extLst>
                <a:ext uri="{FF2B5EF4-FFF2-40B4-BE49-F238E27FC236}">
                  <a16:creationId xmlns:a16="http://schemas.microsoft.com/office/drawing/2014/main" id="{42950567-0FD6-44FF-8285-6B2843BE41BE}"/>
                </a:ext>
              </a:extLst>
            </p:cNvPr>
            <p:cNvSpPr/>
            <p:nvPr/>
          </p:nvSpPr>
          <p:spPr bwMode="auto">
            <a:xfrm>
              <a:off x="10390344" y="2065909"/>
              <a:ext cx="1225097" cy="601358"/>
            </a:xfrm>
            <a:prstGeom prst="rect">
              <a:avLst/>
            </a:prstGeom>
            <a:solidFill>
              <a:srgbClr val="8661C5"/>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en-US" sz="800" b="1" dirty="0">
                  <a:solidFill>
                    <a:srgbClr val="000000"/>
                  </a:solidFill>
                  <a:latin typeface="Segoe UI" panose="020B0502040204020203" pitchFamily="34" charset="0"/>
                  <a:cs typeface="Segoe UI" panose="020B0502040204020203" pitchFamily="34" charset="0"/>
                </a:rPr>
                <a:t>Rich Black</a:t>
              </a:r>
              <a:endParaRPr lang="en-US" sz="800" b="1" dirty="0">
                <a:solidFill>
                  <a:srgbClr val="FFFFFF"/>
                </a:solidFill>
                <a:latin typeface="Segoe UI" panose="020B0502040204020203" pitchFamily="34" charset="0"/>
                <a:cs typeface="Segoe UI" panose="020B0502040204020203" pitchFamily="34" charset="0"/>
              </a:endParaRPr>
            </a:p>
            <a:p>
              <a:pPr defTabSz="746123"/>
              <a:r>
                <a:rPr lang="pt-BR" sz="650" dirty="0">
                  <a:solidFill>
                    <a:srgbClr val="FFFFFF"/>
                  </a:solidFill>
                  <a:latin typeface="Segoe UI" panose="020B0502040204020203" pitchFamily="34" charset="0"/>
                  <a:cs typeface="Segoe UI" panose="020B0502040204020203" pitchFamily="34" charset="0"/>
                </a:rPr>
                <a:t>R134 G97 B197</a:t>
              </a:r>
            </a:p>
            <a:p>
              <a:pPr defTabSz="746123"/>
              <a:r>
                <a:rPr lang="pt-BR" sz="650" dirty="0">
                  <a:solidFill>
                    <a:srgbClr val="FFFFFF"/>
                  </a:solidFill>
                  <a:latin typeface="Segoe UI" panose="020B0502040204020203" pitchFamily="34" charset="0"/>
                  <a:cs typeface="Segoe UI" panose="020B0502040204020203" pitchFamily="34" charset="0"/>
                </a:rPr>
                <a:t>Hex #8661C5</a:t>
              </a:r>
            </a:p>
            <a:p>
              <a:pPr defTabSz="746123"/>
              <a:endParaRPr lang="en-US" sz="650" b="1" dirty="0">
                <a:solidFill>
                  <a:srgbClr val="FFFFFF"/>
                </a:solidFill>
                <a:latin typeface="Segoe UI" panose="020B0502040204020203" pitchFamily="34" charset="0"/>
                <a:cs typeface="Segoe UI" panose="020B0502040204020203" pitchFamily="34" charset="0"/>
              </a:endParaRPr>
            </a:p>
          </p:txBody>
        </p:sp>
      </p:grpSp>
      <p:grpSp>
        <p:nvGrpSpPr>
          <p:cNvPr id="9" name="Dark Brand colors" descr="Dark Microsoft Brand colors with text in accessible brand colors">
            <a:extLst>
              <a:ext uri="{FF2B5EF4-FFF2-40B4-BE49-F238E27FC236}">
                <a16:creationId xmlns:a16="http://schemas.microsoft.com/office/drawing/2014/main" id="{2F096BB6-55F1-40FF-9B57-5E87B09575C0}"/>
              </a:ext>
            </a:extLst>
          </p:cNvPr>
          <p:cNvGrpSpPr/>
          <p:nvPr/>
        </p:nvGrpSpPr>
        <p:grpSpPr>
          <a:xfrm>
            <a:off x="4670306" y="2701649"/>
            <a:ext cx="6945151" cy="592860"/>
            <a:chOff x="4065588" y="2697627"/>
            <a:chExt cx="7549853" cy="601358"/>
          </a:xfrm>
        </p:grpSpPr>
        <p:sp>
          <p:nvSpPr>
            <p:cNvPr id="59" name="Rectangle 58" descr="Dark Orange shape">
              <a:extLst>
                <a:ext uri="{FF2B5EF4-FFF2-40B4-BE49-F238E27FC236}">
                  <a16:creationId xmlns:a16="http://schemas.microsoft.com/office/drawing/2014/main" id="{0CB66887-9ECF-4A45-9981-89E577AA18A3}"/>
                </a:ext>
              </a:extLst>
            </p:cNvPr>
            <p:cNvSpPr/>
            <p:nvPr/>
          </p:nvSpPr>
          <p:spPr bwMode="auto">
            <a:xfrm>
              <a:off x="4065588" y="2697627"/>
              <a:ext cx="1225097" cy="601358"/>
            </a:xfrm>
            <a:prstGeom prst="rect">
              <a:avLst/>
            </a:prstGeom>
            <a:solidFill>
              <a:srgbClr val="6B2929"/>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9349"/>
                  </a:solidFill>
                  <a:latin typeface="Segoe UI" panose="020B0502040204020203" pitchFamily="34" charset="0"/>
                  <a:cs typeface="Segoe UI" panose="020B0502040204020203" pitchFamily="34" charset="0"/>
                </a:rPr>
                <a:t>Light Orange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R107 G41 B41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#6B2929</a:t>
              </a:r>
              <a:endParaRPr lang="en-US" sz="653" dirty="0">
                <a:solidFill>
                  <a:srgbClr val="FFFFFF"/>
                </a:solidFill>
                <a:latin typeface="Segoe UI" panose="020B0502040204020203" pitchFamily="34" charset="0"/>
                <a:cs typeface="Segoe UI" panose="020B0502040204020203" pitchFamily="34" charset="0"/>
              </a:endParaRPr>
            </a:p>
          </p:txBody>
        </p:sp>
        <p:sp>
          <p:nvSpPr>
            <p:cNvPr id="65" name="Rectangle 64" descr="Dark Yellow shape">
              <a:extLst>
                <a:ext uri="{FF2B5EF4-FFF2-40B4-BE49-F238E27FC236}">
                  <a16:creationId xmlns:a16="http://schemas.microsoft.com/office/drawing/2014/main" id="{99C9AF21-1991-4D27-AC88-4C44D45A013A}"/>
                </a:ext>
              </a:extLst>
            </p:cNvPr>
            <p:cNvSpPr/>
            <p:nvPr/>
          </p:nvSpPr>
          <p:spPr bwMode="auto">
            <a:xfrm>
              <a:off x="5324151" y="2697627"/>
              <a:ext cx="1225097" cy="601358"/>
            </a:xfrm>
            <a:prstGeom prst="rect">
              <a:avLst/>
            </a:prstGeom>
            <a:solidFill>
              <a:srgbClr val="6A4B16"/>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EF000"/>
                  </a:solidFill>
                  <a:latin typeface="Segoe UI" panose="020B0502040204020203" pitchFamily="34" charset="0"/>
                  <a:cs typeface="Segoe UI" panose="020B0502040204020203" pitchFamily="34" charset="0"/>
                </a:rPr>
                <a:t>Light Yellow</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R106 G75 B22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#6A4B16 </a:t>
              </a:r>
              <a:endParaRPr lang="en-US" sz="653" dirty="0">
                <a:solidFill>
                  <a:srgbClr val="FFFFFF"/>
                </a:solidFill>
                <a:latin typeface="Segoe UI" panose="020B0502040204020203" pitchFamily="34" charset="0"/>
                <a:cs typeface="Segoe UI" panose="020B0502040204020203" pitchFamily="34" charset="0"/>
              </a:endParaRPr>
            </a:p>
          </p:txBody>
        </p:sp>
        <p:sp>
          <p:nvSpPr>
            <p:cNvPr id="51" name="Rectangle 50" descr="Dark Green shape">
              <a:extLst>
                <a:ext uri="{FF2B5EF4-FFF2-40B4-BE49-F238E27FC236}">
                  <a16:creationId xmlns:a16="http://schemas.microsoft.com/office/drawing/2014/main" id="{2A7BFABF-3160-4E9F-B050-B364ABE643BE}"/>
                </a:ext>
              </a:extLst>
            </p:cNvPr>
            <p:cNvSpPr/>
            <p:nvPr/>
          </p:nvSpPr>
          <p:spPr bwMode="auto">
            <a:xfrm>
              <a:off x="6590700" y="2697627"/>
              <a:ext cx="1225097" cy="601358"/>
            </a:xfrm>
            <a:prstGeom prst="rect">
              <a:avLst/>
            </a:prstGeom>
            <a:solidFill>
              <a:srgbClr val="054B16"/>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9BF00B"/>
                  </a:solidFill>
                  <a:latin typeface="Segoe UI" panose="020B0502040204020203" pitchFamily="34" charset="0"/>
                  <a:cs typeface="Segoe UI" panose="020B0502040204020203" pitchFamily="34" charset="0"/>
                </a:rPr>
                <a:t>Light Green</a:t>
              </a:r>
              <a:br>
                <a:rPr lang="en-US" sz="800" b="1" dirty="0">
                  <a:solidFill>
                    <a:srgbClr val="FFFFFF"/>
                  </a:solidFill>
                  <a:latin typeface="Segoe UI" panose="020B0502040204020203" pitchFamily="34" charset="0"/>
                  <a:cs typeface="Segoe UI" panose="020B0502040204020203" pitchFamily="34" charset="0"/>
                </a:rPr>
              </a:br>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R5 G75 B22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#054B16 </a:t>
              </a:r>
              <a:endParaRPr lang="en-US" sz="653" dirty="0">
                <a:solidFill>
                  <a:srgbClr val="FFFFFF"/>
                </a:solidFill>
                <a:latin typeface="Segoe UI" panose="020B0502040204020203" pitchFamily="34" charset="0"/>
                <a:cs typeface="Segoe UI" panose="020B0502040204020203" pitchFamily="34" charset="0"/>
              </a:endParaRPr>
            </a:p>
          </p:txBody>
        </p:sp>
        <p:sp>
          <p:nvSpPr>
            <p:cNvPr id="52" name="Rectangle 51" descr="Dark Teal shape">
              <a:extLst>
                <a:ext uri="{FF2B5EF4-FFF2-40B4-BE49-F238E27FC236}">
                  <a16:creationId xmlns:a16="http://schemas.microsoft.com/office/drawing/2014/main" id="{F6B28A2F-DEDA-44AD-B059-2638BE5AD203}"/>
                </a:ext>
              </a:extLst>
            </p:cNvPr>
            <p:cNvSpPr/>
            <p:nvPr/>
          </p:nvSpPr>
          <p:spPr bwMode="auto">
            <a:xfrm>
              <a:off x="7857249" y="2697627"/>
              <a:ext cx="1225097" cy="601358"/>
            </a:xfrm>
            <a:prstGeom prst="rect">
              <a:avLst/>
            </a:prstGeom>
            <a:solidFill>
              <a:srgbClr val="274B47"/>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30E5D0"/>
                  </a:solidFill>
                  <a:latin typeface="Segoe UI" panose="020B0502040204020203" pitchFamily="34" charset="0"/>
                  <a:cs typeface="Segoe UI" panose="020B0502040204020203" pitchFamily="34" charset="0"/>
                </a:rPr>
                <a:t>Light Teal</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R39 G75 B71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#274B47 </a:t>
              </a:r>
              <a:endParaRPr lang="en-US" sz="653" dirty="0">
                <a:solidFill>
                  <a:srgbClr val="FFFFFF"/>
                </a:solidFill>
                <a:latin typeface="Segoe UI" panose="020B0502040204020203" pitchFamily="34" charset="0"/>
                <a:cs typeface="Segoe UI" panose="020B0502040204020203" pitchFamily="34" charset="0"/>
              </a:endParaRPr>
            </a:p>
          </p:txBody>
        </p:sp>
        <p:sp>
          <p:nvSpPr>
            <p:cNvPr id="53" name="Rectangle 52" descr="Dark Blue shape">
              <a:extLst>
                <a:ext uri="{FF2B5EF4-FFF2-40B4-BE49-F238E27FC236}">
                  <a16:creationId xmlns:a16="http://schemas.microsoft.com/office/drawing/2014/main" id="{878696F7-4418-4869-A028-B46E208D1CC9}"/>
                </a:ext>
              </a:extLst>
            </p:cNvPr>
            <p:cNvSpPr/>
            <p:nvPr/>
          </p:nvSpPr>
          <p:spPr bwMode="auto">
            <a:xfrm>
              <a:off x="9123797" y="2697627"/>
              <a:ext cx="1225097" cy="601358"/>
            </a:xfrm>
            <a:prstGeom prst="rect">
              <a:avLst/>
            </a:prstGeom>
            <a:solidFill>
              <a:srgbClr val="243A5E"/>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50E6FF"/>
                  </a:solidFill>
                  <a:latin typeface="Segoe UI" panose="020B0502040204020203" pitchFamily="34" charset="0"/>
                  <a:cs typeface="Segoe UI" panose="020B0502040204020203" pitchFamily="34" charset="0"/>
                </a:rPr>
                <a:t>Light Blue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R36 G58 B94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#243A5E </a:t>
              </a:r>
              <a:endParaRPr lang="en-US" sz="653" dirty="0">
                <a:solidFill>
                  <a:srgbClr val="FFFFFF"/>
                </a:solidFill>
                <a:latin typeface="Segoe UI" panose="020B0502040204020203" pitchFamily="34" charset="0"/>
                <a:cs typeface="Segoe UI" panose="020B0502040204020203" pitchFamily="34" charset="0"/>
              </a:endParaRPr>
            </a:p>
          </p:txBody>
        </p:sp>
        <p:sp>
          <p:nvSpPr>
            <p:cNvPr id="57" name="Rectangle 56" descr="Dark Purple shape">
              <a:extLst>
                <a:ext uri="{FF2B5EF4-FFF2-40B4-BE49-F238E27FC236}">
                  <a16:creationId xmlns:a16="http://schemas.microsoft.com/office/drawing/2014/main" id="{49AF7179-010B-461C-8775-B704C310D486}"/>
                </a:ext>
              </a:extLst>
            </p:cNvPr>
            <p:cNvSpPr/>
            <p:nvPr/>
          </p:nvSpPr>
          <p:spPr bwMode="auto">
            <a:xfrm>
              <a:off x="10390344" y="2697627"/>
              <a:ext cx="1225097" cy="601358"/>
            </a:xfrm>
            <a:prstGeom prst="rect">
              <a:avLst/>
            </a:prstGeom>
            <a:solidFill>
              <a:srgbClr val="3B2E58"/>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D59DFF"/>
                  </a:solidFill>
                  <a:latin typeface="Segoe UI" panose="020B0502040204020203" pitchFamily="34" charset="0"/>
                  <a:cs typeface="Segoe UI" panose="020B0502040204020203" pitchFamily="34" charset="0"/>
                </a:rPr>
                <a:t>Light Purple</a:t>
              </a:r>
            </a:p>
            <a:p>
              <a:pPr defTabSz="746123"/>
              <a:r>
                <a:rPr lang="en-US" sz="800" b="1" dirty="0">
                  <a:solidFill>
                    <a:srgbClr val="FFFFFF"/>
                  </a:solidFill>
                  <a:latin typeface="Segoe UI" panose="020B0502040204020203" pitchFamily="34" charset="0"/>
                  <a:cs typeface="Segoe UI" panose="020B0502040204020203" pitchFamily="34" charset="0"/>
                </a:rPr>
                <a:t>White</a:t>
              </a:r>
            </a:p>
            <a:p>
              <a:pPr defTabSz="746123"/>
              <a:r>
                <a:rPr lang="pt-BR" sz="653" dirty="0">
                  <a:solidFill>
                    <a:srgbClr val="FFFFFF"/>
                  </a:solidFill>
                  <a:latin typeface="Segoe UI" panose="020B0502040204020203" pitchFamily="34" charset="0"/>
                  <a:cs typeface="Segoe UI" panose="020B0502040204020203" pitchFamily="34" charset="0"/>
                </a:rPr>
                <a:t>R59 G46 B88 </a:t>
              </a:r>
              <a:br>
                <a:rPr lang="pt-BR" sz="653" dirty="0">
                  <a:solidFill>
                    <a:srgbClr val="FFFFFF"/>
                  </a:solidFill>
                  <a:latin typeface="Segoe UI" panose="020B0502040204020203" pitchFamily="34" charset="0"/>
                  <a:cs typeface="Segoe UI" panose="020B0502040204020203" pitchFamily="34" charset="0"/>
                </a:rPr>
              </a:br>
              <a:r>
                <a:rPr lang="pt-BR" sz="653" dirty="0">
                  <a:solidFill>
                    <a:srgbClr val="FFFFFF"/>
                  </a:solidFill>
                  <a:latin typeface="Segoe UI" panose="020B0502040204020203" pitchFamily="34" charset="0"/>
                  <a:cs typeface="Segoe UI" panose="020B0502040204020203" pitchFamily="34" charset="0"/>
                </a:rPr>
                <a:t>Hex #3B2E58 </a:t>
              </a:r>
              <a:endParaRPr lang="en-US" sz="653" dirty="0">
                <a:solidFill>
                  <a:srgbClr val="FFFFFF"/>
                </a:solidFill>
                <a:latin typeface="Segoe UI" panose="020B0502040204020203" pitchFamily="34" charset="0"/>
                <a:cs typeface="Segoe UI" panose="020B0502040204020203" pitchFamily="34" charset="0"/>
              </a:endParaRPr>
            </a:p>
          </p:txBody>
        </p:sp>
      </p:grpSp>
      <p:grpSp>
        <p:nvGrpSpPr>
          <p:cNvPr id="15" name="White with text in accessible brand colors" descr="White background with text in accessible brand colors">
            <a:extLst>
              <a:ext uri="{FF2B5EF4-FFF2-40B4-BE49-F238E27FC236}">
                <a16:creationId xmlns:a16="http://schemas.microsoft.com/office/drawing/2014/main" id="{BFA8ED99-3BCB-46F2-B065-6E15B2741324}"/>
              </a:ext>
            </a:extLst>
          </p:cNvPr>
          <p:cNvGrpSpPr/>
          <p:nvPr/>
        </p:nvGrpSpPr>
        <p:grpSpPr>
          <a:xfrm>
            <a:off x="3505201" y="3444416"/>
            <a:ext cx="8110256" cy="594360"/>
            <a:chOff x="3505201" y="3523946"/>
            <a:chExt cx="8110256" cy="601358"/>
          </a:xfrm>
        </p:grpSpPr>
        <p:sp>
          <p:nvSpPr>
            <p:cNvPr id="137" name="Freeform 36" descr="White">
              <a:extLst>
                <a:ext uri="{FF2B5EF4-FFF2-40B4-BE49-F238E27FC236}">
                  <a16:creationId xmlns:a16="http://schemas.microsoft.com/office/drawing/2014/main" id="{1F42FE65-354E-4159-84E5-6B73A2817141}"/>
                </a:ext>
              </a:extLst>
            </p:cNvPr>
            <p:cNvSpPr/>
            <p:nvPr/>
          </p:nvSpPr>
          <p:spPr bwMode="auto">
            <a:xfrm>
              <a:off x="350520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White</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R255 G255 B255</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#FFFFFF</a:t>
              </a:r>
            </a:p>
          </p:txBody>
        </p:sp>
        <p:sp>
          <p:nvSpPr>
            <p:cNvPr id="124" name="Freeform 36" descr="White">
              <a:extLst>
                <a:ext uri="{FF2B5EF4-FFF2-40B4-BE49-F238E27FC236}">
                  <a16:creationId xmlns:a16="http://schemas.microsoft.com/office/drawing/2014/main" id="{BE05F652-6831-447C-9FF6-D39B57F9CF94}"/>
                </a:ext>
              </a:extLst>
            </p:cNvPr>
            <p:cNvSpPr/>
            <p:nvPr/>
          </p:nvSpPr>
          <p:spPr bwMode="auto">
            <a:xfrm>
              <a:off x="466908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D83B01"/>
                  </a:solidFill>
                  <a:latin typeface="Segoe UI" panose="020B0502040204020203" pitchFamily="34" charset="0"/>
                  <a:cs typeface="Segoe UI" panose="020B0502040204020203" pitchFamily="34" charset="0"/>
                </a:rPr>
                <a:t>Orange</a:t>
              </a:r>
            </a:p>
            <a:p>
              <a:pPr defTabSz="746123"/>
              <a:r>
                <a:rPr lang="en-US" sz="800" b="1" dirty="0">
                  <a:solidFill>
                    <a:srgbClr val="6B2929"/>
                  </a:solidFill>
                  <a:latin typeface="Segoe UI" panose="020B0502040204020203" pitchFamily="34" charset="0"/>
                  <a:cs typeface="Segoe UI" panose="020B0502040204020203" pitchFamily="34" charset="0"/>
                </a:rPr>
                <a:t>Dark Orange</a:t>
              </a:r>
            </a:p>
          </p:txBody>
        </p:sp>
        <p:sp>
          <p:nvSpPr>
            <p:cNvPr id="125" name="Freeform 38" descr="White">
              <a:extLst>
                <a:ext uri="{FF2B5EF4-FFF2-40B4-BE49-F238E27FC236}">
                  <a16:creationId xmlns:a16="http://schemas.microsoft.com/office/drawing/2014/main" id="{6DF44E05-D32A-41DF-B8AE-EBD407A63C49}"/>
                </a:ext>
              </a:extLst>
            </p:cNvPr>
            <p:cNvSpPr/>
            <p:nvPr/>
          </p:nvSpPr>
          <p:spPr bwMode="auto">
            <a:xfrm>
              <a:off x="5832962"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6A4B16"/>
                  </a:solidFill>
                  <a:latin typeface="Segoe UI" panose="020B0502040204020203" pitchFamily="34" charset="0"/>
                  <a:cs typeface="Segoe UI" panose="020B0502040204020203" pitchFamily="34" charset="0"/>
                </a:rPr>
                <a:t>Dark Yellow</a:t>
              </a:r>
            </a:p>
            <a:p>
              <a:pPr defTabSz="746123"/>
              <a:endParaRPr lang="en-US" sz="800" b="1" dirty="0">
                <a:solidFill>
                  <a:srgbClr val="000000"/>
                </a:solidFill>
                <a:latin typeface="Segoe UI" panose="020B0502040204020203" pitchFamily="34" charset="0"/>
                <a:cs typeface="Segoe UI" panose="020B0502040204020203" pitchFamily="34" charset="0"/>
              </a:endParaRPr>
            </a:p>
          </p:txBody>
        </p:sp>
        <p:sp>
          <p:nvSpPr>
            <p:cNvPr id="126" name="Freeform 37" descr="White">
              <a:extLst>
                <a:ext uri="{FF2B5EF4-FFF2-40B4-BE49-F238E27FC236}">
                  <a16:creationId xmlns:a16="http://schemas.microsoft.com/office/drawing/2014/main" id="{2EA2AE0B-472F-416F-8B30-4BFBD4D83E4B}"/>
                </a:ext>
              </a:extLst>
            </p:cNvPr>
            <p:cNvSpPr/>
            <p:nvPr/>
          </p:nvSpPr>
          <p:spPr bwMode="auto">
            <a:xfrm>
              <a:off x="6996843"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107C10"/>
                  </a:solidFill>
                  <a:latin typeface="Segoe UI" panose="020B0502040204020203" pitchFamily="34" charset="0"/>
                  <a:cs typeface="Segoe UI" panose="020B0502040204020203" pitchFamily="34" charset="0"/>
                </a:rPr>
                <a:t>Green</a:t>
              </a:r>
            </a:p>
            <a:p>
              <a:pPr defTabSz="746123"/>
              <a:r>
                <a:rPr lang="en-US" sz="800" b="1" dirty="0">
                  <a:solidFill>
                    <a:srgbClr val="054B16"/>
                  </a:solidFill>
                  <a:latin typeface="Segoe UI" panose="020B0502040204020203" pitchFamily="34" charset="0"/>
                  <a:cs typeface="Segoe UI" panose="020B0502040204020203" pitchFamily="34" charset="0"/>
                </a:rPr>
                <a:t>Dark Green</a:t>
              </a:r>
            </a:p>
          </p:txBody>
        </p:sp>
        <p:sp>
          <p:nvSpPr>
            <p:cNvPr id="127" name="Rectangle 126" descr="White">
              <a:extLst>
                <a:ext uri="{FF2B5EF4-FFF2-40B4-BE49-F238E27FC236}">
                  <a16:creationId xmlns:a16="http://schemas.microsoft.com/office/drawing/2014/main" id="{FF11CBDB-5352-4771-9BB6-9359E47062D8}"/>
                </a:ext>
              </a:extLst>
            </p:cNvPr>
            <p:cNvSpPr/>
            <p:nvPr/>
          </p:nvSpPr>
          <p:spPr bwMode="auto">
            <a:xfrm>
              <a:off x="816072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8575"/>
                  </a:solidFill>
                  <a:latin typeface="Segoe UI" panose="020B0502040204020203" pitchFamily="34" charset="0"/>
                  <a:cs typeface="Segoe UI" panose="020B0502040204020203" pitchFamily="34" charset="0"/>
                </a:rPr>
                <a:t>Teal</a:t>
              </a:r>
            </a:p>
            <a:p>
              <a:pPr defTabSz="746123"/>
              <a:r>
                <a:rPr lang="en-US" sz="800" b="1" dirty="0">
                  <a:solidFill>
                    <a:srgbClr val="274B47"/>
                  </a:solidFill>
                  <a:latin typeface="Segoe UI" panose="020B0502040204020203" pitchFamily="34" charset="0"/>
                  <a:cs typeface="Segoe UI" panose="020B0502040204020203" pitchFamily="34" charset="0"/>
                </a:rPr>
                <a:t>Dark Teal</a:t>
              </a:r>
            </a:p>
          </p:txBody>
        </p:sp>
        <p:sp>
          <p:nvSpPr>
            <p:cNvPr id="128" name="Rectangle 127" descr="White">
              <a:extLst>
                <a:ext uri="{FF2B5EF4-FFF2-40B4-BE49-F238E27FC236}">
                  <a16:creationId xmlns:a16="http://schemas.microsoft.com/office/drawing/2014/main" id="{186B3B85-4960-4F35-B220-7E5EFBCBA653}"/>
                </a:ext>
              </a:extLst>
            </p:cNvPr>
            <p:cNvSpPr/>
            <p:nvPr/>
          </p:nvSpPr>
          <p:spPr bwMode="auto">
            <a:xfrm>
              <a:off x="9324605"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78D4"/>
                  </a:solidFill>
                  <a:latin typeface="Segoe UI" panose="020B0502040204020203" pitchFamily="34" charset="0"/>
                  <a:cs typeface="Segoe UI" panose="020B0502040204020203" pitchFamily="34" charset="0"/>
                </a:rPr>
                <a:t>Blue</a:t>
              </a:r>
            </a:p>
            <a:p>
              <a:pPr defTabSz="746123"/>
              <a:r>
                <a:rPr lang="en-US" sz="800" b="1" dirty="0">
                  <a:solidFill>
                    <a:srgbClr val="243A5E"/>
                  </a:solidFill>
                  <a:latin typeface="Segoe UI" panose="020B0502040204020203" pitchFamily="34" charset="0"/>
                  <a:cs typeface="Segoe UI" panose="020B0502040204020203" pitchFamily="34" charset="0"/>
                </a:rPr>
                <a:t>Dark Blue</a:t>
              </a:r>
            </a:p>
          </p:txBody>
        </p:sp>
        <p:sp>
          <p:nvSpPr>
            <p:cNvPr id="129" name="Rectangle 128" descr="White">
              <a:extLst>
                <a:ext uri="{FF2B5EF4-FFF2-40B4-BE49-F238E27FC236}">
                  <a16:creationId xmlns:a16="http://schemas.microsoft.com/office/drawing/2014/main" id="{5E11D87E-9585-484C-9999-9559E79D9742}"/>
                </a:ext>
              </a:extLst>
            </p:cNvPr>
            <p:cNvSpPr/>
            <p:nvPr/>
          </p:nvSpPr>
          <p:spPr bwMode="auto">
            <a:xfrm>
              <a:off x="1048848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8661C5"/>
                  </a:solidFill>
                  <a:latin typeface="Segoe UI" panose="020B0502040204020203" pitchFamily="34" charset="0"/>
                  <a:cs typeface="Segoe UI" panose="020B0502040204020203" pitchFamily="34" charset="0"/>
                </a:rPr>
                <a:t>Purple </a:t>
              </a:r>
            </a:p>
            <a:p>
              <a:pPr defTabSz="746123"/>
              <a:r>
                <a:rPr lang="en-US" sz="800" b="1" dirty="0">
                  <a:solidFill>
                    <a:srgbClr val="3B2E58"/>
                  </a:solidFill>
                  <a:latin typeface="Segoe UI" panose="020B0502040204020203" pitchFamily="34" charset="0"/>
                  <a:cs typeface="Segoe UI" panose="020B0502040204020203" pitchFamily="34" charset="0"/>
                </a:rPr>
                <a:t>Dark Purple</a:t>
              </a:r>
            </a:p>
          </p:txBody>
        </p:sp>
      </p:grpSp>
      <p:grpSp>
        <p:nvGrpSpPr>
          <p:cNvPr id="3" name="Black background with text in accessible brand colors" descr="Rich Black background with text in accessible brand colors">
            <a:extLst>
              <a:ext uri="{FF2B5EF4-FFF2-40B4-BE49-F238E27FC236}">
                <a16:creationId xmlns:a16="http://schemas.microsoft.com/office/drawing/2014/main" id="{353A347B-2778-4ABC-96DB-BADBB0E1ACD1}"/>
              </a:ext>
            </a:extLst>
          </p:cNvPr>
          <p:cNvGrpSpPr/>
          <p:nvPr/>
        </p:nvGrpSpPr>
        <p:grpSpPr>
          <a:xfrm>
            <a:off x="3505200" y="4078398"/>
            <a:ext cx="8110257" cy="594360"/>
            <a:chOff x="3505200" y="4078398"/>
            <a:chExt cx="8110257" cy="594360"/>
          </a:xfrm>
        </p:grpSpPr>
        <p:sp>
          <p:nvSpPr>
            <p:cNvPr id="136" name="Freeform 36" descr="Black shape">
              <a:extLst>
                <a:ext uri="{FF2B5EF4-FFF2-40B4-BE49-F238E27FC236}">
                  <a16:creationId xmlns:a16="http://schemas.microsoft.com/office/drawing/2014/main" id="{04F014D8-B2C3-4C18-8784-9329A967C4CB}"/>
                </a:ext>
              </a:extLst>
            </p:cNvPr>
            <p:cNvSpPr/>
            <p:nvPr/>
          </p:nvSpPr>
          <p:spPr bwMode="auto">
            <a:xfrm>
              <a:off x="3505200"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Rich Black</a:t>
              </a:r>
            </a:p>
            <a:p>
              <a:pPr defTabSz="746123"/>
              <a:r>
                <a:rPr lang="en-US" sz="653" dirty="0">
                  <a:solidFill>
                    <a:srgbClr val="FFFFFF"/>
                  </a:solidFill>
                  <a:latin typeface="Segoe UI" panose="020B0502040204020203" pitchFamily="34" charset="0"/>
                  <a:cs typeface="Segoe UI" panose="020B0502040204020203" pitchFamily="34" charset="0"/>
                </a:rPr>
                <a:t>R0 G0 B0 </a:t>
              </a:r>
            </a:p>
            <a:p>
              <a:pPr defTabSz="746123"/>
              <a:r>
                <a:rPr lang="en-US" sz="653" dirty="0">
                  <a:solidFill>
                    <a:srgbClr val="FFFFFF"/>
                  </a:solidFill>
                  <a:latin typeface="Segoe UI" panose="020B0502040204020203" pitchFamily="34" charset="0"/>
                  <a:cs typeface="Segoe UI" panose="020B0502040204020203" pitchFamily="34" charset="0"/>
                </a:rPr>
                <a:t>Hex #000000 </a:t>
              </a:r>
            </a:p>
          </p:txBody>
        </p:sp>
        <p:sp>
          <p:nvSpPr>
            <p:cNvPr id="130" name="Freeform 36" descr="Black shape">
              <a:extLst>
                <a:ext uri="{FF2B5EF4-FFF2-40B4-BE49-F238E27FC236}">
                  <a16:creationId xmlns:a16="http://schemas.microsoft.com/office/drawing/2014/main" id="{8B400AD9-F2CF-4F66-B13C-306373A2CCCA}"/>
                </a:ext>
              </a:extLst>
            </p:cNvPr>
            <p:cNvSpPr/>
            <p:nvPr/>
          </p:nvSpPr>
          <p:spPr bwMode="auto">
            <a:xfrm>
              <a:off x="4669081"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FF9349"/>
                  </a:solidFill>
                  <a:latin typeface="Segoe UI" panose="020B0502040204020203" pitchFamily="34" charset="0"/>
                  <a:cs typeface="Segoe UI" panose="020B0502040204020203" pitchFamily="34" charset="0"/>
                </a:rPr>
                <a:t>Light Orange</a:t>
              </a:r>
            </a:p>
            <a:p>
              <a:pPr defTabSz="746123"/>
              <a:r>
                <a:rPr lang="en-US" sz="800" b="1" dirty="0">
                  <a:solidFill>
                    <a:srgbClr val="D83B01"/>
                  </a:solidFill>
                  <a:latin typeface="Segoe UI" panose="020B0502040204020203" pitchFamily="34" charset="0"/>
                  <a:cs typeface="Segoe UI" panose="020B0502040204020203" pitchFamily="34" charset="0"/>
                </a:rPr>
                <a:t>Orange</a:t>
              </a:r>
            </a:p>
          </p:txBody>
        </p:sp>
        <p:sp>
          <p:nvSpPr>
            <p:cNvPr id="131" name="Freeform 38" descr="Black shape">
              <a:extLst>
                <a:ext uri="{FF2B5EF4-FFF2-40B4-BE49-F238E27FC236}">
                  <a16:creationId xmlns:a16="http://schemas.microsoft.com/office/drawing/2014/main" id="{72CC8C89-3AEA-43A3-B85D-1645A7AD2230}"/>
                </a:ext>
              </a:extLst>
            </p:cNvPr>
            <p:cNvSpPr/>
            <p:nvPr/>
          </p:nvSpPr>
          <p:spPr bwMode="auto">
            <a:xfrm>
              <a:off x="5832962"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FEF000"/>
                  </a:solidFill>
                  <a:latin typeface="Segoe UI" panose="020B0502040204020203" pitchFamily="34" charset="0"/>
                  <a:cs typeface="Segoe UI" panose="020B0502040204020203" pitchFamily="34" charset="0"/>
                </a:rPr>
                <a:t>Light Yellow</a:t>
              </a:r>
            </a:p>
            <a:p>
              <a:pPr defTabSz="746123"/>
              <a:r>
                <a:rPr lang="en-US" sz="800" b="1" dirty="0">
                  <a:solidFill>
                    <a:srgbClr val="FFB900"/>
                  </a:solidFill>
                  <a:latin typeface="Segoe UI" panose="020B0502040204020203" pitchFamily="34" charset="0"/>
                  <a:cs typeface="Segoe UI" panose="020B0502040204020203" pitchFamily="34" charset="0"/>
                </a:rPr>
                <a:t>Yellow</a:t>
              </a:r>
            </a:p>
            <a:p>
              <a:pPr defTabSz="746123"/>
              <a:endParaRPr lang="en-US" sz="800" b="1" dirty="0">
                <a:solidFill>
                  <a:srgbClr val="000000"/>
                </a:solidFill>
                <a:latin typeface="Segoe UI" panose="020B0502040204020203" pitchFamily="34" charset="0"/>
                <a:cs typeface="Segoe UI" panose="020B0502040204020203" pitchFamily="34" charset="0"/>
              </a:endParaRPr>
            </a:p>
          </p:txBody>
        </p:sp>
        <p:sp>
          <p:nvSpPr>
            <p:cNvPr id="132" name="Freeform 37" descr="Black shape">
              <a:extLst>
                <a:ext uri="{FF2B5EF4-FFF2-40B4-BE49-F238E27FC236}">
                  <a16:creationId xmlns:a16="http://schemas.microsoft.com/office/drawing/2014/main" id="{1C5FE1B1-C92A-45F9-9066-1AF75BA1664B}"/>
                </a:ext>
              </a:extLst>
            </p:cNvPr>
            <p:cNvSpPr/>
            <p:nvPr/>
          </p:nvSpPr>
          <p:spPr bwMode="auto">
            <a:xfrm>
              <a:off x="6996843"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9BF00B"/>
                  </a:solidFill>
                  <a:latin typeface="Segoe UI" panose="020B0502040204020203" pitchFamily="34" charset="0"/>
                  <a:cs typeface="Segoe UI" panose="020B0502040204020203" pitchFamily="34" charset="0"/>
                </a:rPr>
                <a:t>Light Green</a:t>
              </a:r>
            </a:p>
          </p:txBody>
        </p:sp>
        <p:sp>
          <p:nvSpPr>
            <p:cNvPr id="133" name="Rectangle 132" descr="Black shape">
              <a:extLst>
                <a:ext uri="{FF2B5EF4-FFF2-40B4-BE49-F238E27FC236}">
                  <a16:creationId xmlns:a16="http://schemas.microsoft.com/office/drawing/2014/main" id="{DBAD4086-4800-44D9-B9CE-64C01EDEFCFE}"/>
                </a:ext>
              </a:extLst>
            </p:cNvPr>
            <p:cNvSpPr/>
            <p:nvPr/>
          </p:nvSpPr>
          <p:spPr bwMode="auto">
            <a:xfrm>
              <a:off x="816072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30E5D0"/>
                  </a:solidFill>
                  <a:latin typeface="Segoe UI" panose="020B0502040204020203" pitchFamily="34" charset="0"/>
                  <a:cs typeface="Segoe UI" panose="020B0502040204020203" pitchFamily="34" charset="0"/>
                </a:rPr>
                <a:t>Light Teal</a:t>
              </a:r>
            </a:p>
            <a:p>
              <a:pPr defTabSz="746123"/>
              <a:r>
                <a:rPr lang="en-US" sz="800" b="1" dirty="0">
                  <a:solidFill>
                    <a:srgbClr val="008575"/>
                  </a:solidFill>
                  <a:latin typeface="Segoe UI" panose="020B0502040204020203" pitchFamily="34" charset="0"/>
                  <a:cs typeface="Segoe UI" panose="020B0502040204020203" pitchFamily="34" charset="0"/>
                </a:rPr>
                <a:t>Teal</a:t>
              </a:r>
            </a:p>
          </p:txBody>
        </p:sp>
        <p:sp>
          <p:nvSpPr>
            <p:cNvPr id="134" name="Rectangle 133" descr="Black shape">
              <a:extLst>
                <a:ext uri="{FF2B5EF4-FFF2-40B4-BE49-F238E27FC236}">
                  <a16:creationId xmlns:a16="http://schemas.microsoft.com/office/drawing/2014/main" id="{22F49AE8-1A03-4F6A-BE74-EAD2906BBDE5}"/>
                </a:ext>
              </a:extLst>
            </p:cNvPr>
            <p:cNvSpPr/>
            <p:nvPr/>
          </p:nvSpPr>
          <p:spPr bwMode="auto">
            <a:xfrm>
              <a:off x="9324605"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50E6FF"/>
                  </a:solidFill>
                  <a:latin typeface="Segoe UI" panose="020B0502040204020203" pitchFamily="34" charset="0"/>
                  <a:cs typeface="Segoe UI" panose="020B0502040204020203" pitchFamily="34" charset="0"/>
                </a:rPr>
                <a:t>Light Blue</a:t>
              </a:r>
            </a:p>
            <a:p>
              <a:pPr defTabSz="746123"/>
              <a:r>
                <a:rPr lang="en-US" sz="800" b="1" dirty="0">
                  <a:solidFill>
                    <a:srgbClr val="0078D4"/>
                  </a:solidFill>
                  <a:latin typeface="Segoe UI" panose="020B0502040204020203" pitchFamily="34" charset="0"/>
                  <a:cs typeface="Segoe UI" panose="020B0502040204020203" pitchFamily="34" charset="0"/>
                </a:rPr>
                <a:t>Blue</a:t>
              </a:r>
            </a:p>
          </p:txBody>
        </p:sp>
        <p:sp>
          <p:nvSpPr>
            <p:cNvPr id="135" name="Rectangle 134" descr="Black shape">
              <a:extLst>
                <a:ext uri="{FF2B5EF4-FFF2-40B4-BE49-F238E27FC236}">
                  <a16:creationId xmlns:a16="http://schemas.microsoft.com/office/drawing/2014/main" id="{23DFEDE6-C227-48FE-905F-A29EF6DA58C6}"/>
                </a:ext>
              </a:extLst>
            </p:cNvPr>
            <p:cNvSpPr/>
            <p:nvPr/>
          </p:nvSpPr>
          <p:spPr bwMode="auto">
            <a:xfrm>
              <a:off x="1048848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chemeClr val="bg1"/>
                  </a:solidFill>
                  <a:latin typeface="Segoe UI" panose="020B0502040204020203" pitchFamily="34" charset="0"/>
                  <a:cs typeface="Segoe UI" panose="020B0502040204020203" pitchFamily="34" charset="0"/>
                </a:rPr>
                <a:t>White</a:t>
              </a:r>
            </a:p>
            <a:p>
              <a:pPr defTabSz="746123"/>
              <a:r>
                <a:rPr lang="en-US" sz="800" b="1" dirty="0">
                  <a:solidFill>
                    <a:srgbClr val="D59DFF"/>
                  </a:solidFill>
                  <a:latin typeface="Segoe UI" panose="020B0502040204020203" pitchFamily="34" charset="0"/>
                  <a:cs typeface="Segoe UI" panose="020B0502040204020203" pitchFamily="34" charset="0"/>
                </a:rPr>
                <a:t>Light Purple </a:t>
              </a:r>
            </a:p>
            <a:p>
              <a:pPr defTabSz="746123"/>
              <a:r>
                <a:rPr lang="en-US" sz="800" b="1" dirty="0">
                  <a:solidFill>
                    <a:srgbClr val="8661C5"/>
                  </a:solidFill>
                  <a:latin typeface="Segoe UI" panose="020B0502040204020203" pitchFamily="34" charset="0"/>
                  <a:cs typeface="Segoe UI" panose="020B0502040204020203" pitchFamily="34" charset="0"/>
                </a:rPr>
                <a:t>Purple</a:t>
              </a:r>
            </a:p>
          </p:txBody>
        </p:sp>
      </p:grpSp>
      <p:grpSp>
        <p:nvGrpSpPr>
          <p:cNvPr id="20" name="Microsoft Grays" descr="Microsoft Grays brand colors with text in accessible brand colors">
            <a:extLst>
              <a:ext uri="{FF2B5EF4-FFF2-40B4-BE49-F238E27FC236}">
                <a16:creationId xmlns:a16="http://schemas.microsoft.com/office/drawing/2014/main" id="{81570CF1-DB50-4E3E-A239-D911DDF197E5}"/>
              </a:ext>
            </a:extLst>
          </p:cNvPr>
          <p:cNvGrpSpPr/>
          <p:nvPr/>
        </p:nvGrpSpPr>
        <p:grpSpPr>
          <a:xfrm>
            <a:off x="4666239" y="4709378"/>
            <a:ext cx="6949218" cy="593184"/>
            <a:chOff x="4661043" y="5436477"/>
            <a:chExt cx="6949218" cy="832559"/>
          </a:xfrm>
        </p:grpSpPr>
        <p:sp>
          <p:nvSpPr>
            <p:cNvPr id="139" name="Freeform 38" descr="Extra Light Gray shape">
              <a:extLst>
                <a:ext uri="{FF2B5EF4-FFF2-40B4-BE49-F238E27FC236}">
                  <a16:creationId xmlns:a16="http://schemas.microsoft.com/office/drawing/2014/main" id="{38BAFFCF-05CF-49D7-9BA6-88A45B470A84}"/>
                </a:ext>
              </a:extLst>
            </p:cNvPr>
            <p:cNvSpPr/>
            <p:nvPr/>
          </p:nvSpPr>
          <p:spPr bwMode="auto">
            <a:xfrm>
              <a:off x="4661043" y="5436477"/>
              <a:ext cx="1126973" cy="832559"/>
            </a:xfrm>
            <a:prstGeom prst="rect">
              <a:avLst/>
            </a:prstGeom>
            <a:solidFill>
              <a:srgbClr val="F2F2F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Extra Light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R242 G242 B242</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#F2F2F2</a:t>
              </a:r>
            </a:p>
          </p:txBody>
        </p:sp>
        <p:sp>
          <p:nvSpPr>
            <p:cNvPr id="100" name="Freeform 38" descr="Light Gray shape">
              <a:extLst>
                <a:ext uri="{FF2B5EF4-FFF2-40B4-BE49-F238E27FC236}">
                  <a16:creationId xmlns:a16="http://schemas.microsoft.com/office/drawing/2014/main" id="{3ABCEDAE-65FC-42FD-8EE1-674C6BF3C9F7}"/>
                </a:ext>
              </a:extLst>
            </p:cNvPr>
            <p:cNvSpPr/>
            <p:nvPr/>
          </p:nvSpPr>
          <p:spPr bwMode="auto">
            <a:xfrm>
              <a:off x="5822869" y="5436477"/>
              <a:ext cx="1126973" cy="832559"/>
            </a:xfrm>
            <a:prstGeom prst="rect">
              <a:avLst/>
            </a:prstGeom>
            <a:solidFill>
              <a:srgbClr val="E6E6E6"/>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Light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en-US" sz="653" dirty="0">
                  <a:solidFill>
                    <a:srgbClr val="000000"/>
                  </a:solidFill>
                  <a:latin typeface="Segoe UI" panose="020B0502040204020203" pitchFamily="34" charset="0"/>
                  <a:cs typeface="Segoe UI" panose="020B0502040204020203" pitchFamily="34" charset="0"/>
                </a:rPr>
                <a:t>R230 G230 B230</a:t>
              </a:r>
            </a:p>
            <a:p>
              <a:pPr defTabSz="746123">
                <a:spcAft>
                  <a:spcPts val="326"/>
                </a:spcAft>
              </a:pPr>
              <a:r>
                <a:rPr lang="en-US" sz="653" dirty="0">
                  <a:solidFill>
                    <a:srgbClr val="000000"/>
                  </a:solidFill>
                  <a:latin typeface="Segoe UI" panose="020B0502040204020203" pitchFamily="34" charset="0"/>
                  <a:cs typeface="Segoe UI" panose="020B0502040204020203" pitchFamily="34" charset="0"/>
                </a:rPr>
                <a:t>Hex #E6E6E6</a:t>
              </a:r>
            </a:p>
          </p:txBody>
        </p:sp>
        <p:sp>
          <p:nvSpPr>
            <p:cNvPr id="101" name="Freeform 37">
              <a:extLst>
                <a:ext uri="{FF2B5EF4-FFF2-40B4-BE49-F238E27FC236}">
                  <a16:creationId xmlns:a16="http://schemas.microsoft.com/office/drawing/2014/main" id="{B43D8244-47E6-4089-A1F6-4388BB86A052}"/>
                </a:ext>
              </a:extLst>
            </p:cNvPr>
            <p:cNvSpPr/>
            <p:nvPr/>
          </p:nvSpPr>
          <p:spPr bwMode="auto">
            <a:xfrm>
              <a:off x="6987974" y="5436477"/>
              <a:ext cx="1126973" cy="832559"/>
            </a:xfrm>
            <a:prstGeom prst="rect">
              <a:avLst/>
            </a:prstGeom>
            <a:solidFill>
              <a:srgbClr val="D2D2D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000000"/>
                  </a:solidFill>
                  <a:latin typeface="Segoe UI" panose="020B0502040204020203" pitchFamily="34" charset="0"/>
                  <a:cs typeface="Segoe UI" panose="020B0502040204020203" pitchFamily="34" charset="0"/>
                </a:rPr>
                <a:t>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000000"/>
                  </a:solidFill>
                  <a:latin typeface="Segoe UI" panose="020B0502040204020203" pitchFamily="34" charset="0"/>
                  <a:cs typeface="Segoe UI" panose="020B0502040204020203" pitchFamily="34" charset="0"/>
                </a:rPr>
                <a:t>R210 G210 B210 </a:t>
              </a:r>
            </a:p>
            <a:p>
              <a:pPr defTabSz="746123"/>
              <a:r>
                <a:rPr lang="pt-BR" sz="653" dirty="0">
                  <a:solidFill>
                    <a:srgbClr val="000000"/>
                  </a:solidFill>
                  <a:latin typeface="Segoe UI" panose="020B0502040204020203" pitchFamily="34" charset="0"/>
                  <a:cs typeface="Segoe UI" panose="020B0502040204020203" pitchFamily="34" charset="0"/>
                </a:rPr>
                <a:t>Hex #D2D2D2</a:t>
              </a:r>
              <a:endParaRPr lang="en-US" sz="653" dirty="0">
                <a:solidFill>
                  <a:srgbClr val="000000"/>
                </a:solidFill>
                <a:latin typeface="Segoe UI" panose="020B0502040204020203" pitchFamily="34" charset="0"/>
                <a:cs typeface="Segoe UI" panose="020B0502040204020203" pitchFamily="34" charset="0"/>
              </a:endParaRPr>
            </a:p>
          </p:txBody>
        </p:sp>
        <p:sp>
          <p:nvSpPr>
            <p:cNvPr id="102" name="Rectangle 101" descr="Mid Gray shape">
              <a:extLst>
                <a:ext uri="{FF2B5EF4-FFF2-40B4-BE49-F238E27FC236}">
                  <a16:creationId xmlns:a16="http://schemas.microsoft.com/office/drawing/2014/main" id="{D4FCD3F0-594D-4313-870D-781BE8B2C91D}"/>
                </a:ext>
              </a:extLst>
            </p:cNvPr>
            <p:cNvSpPr/>
            <p:nvPr/>
          </p:nvSpPr>
          <p:spPr bwMode="auto">
            <a:xfrm>
              <a:off x="8153080" y="5436477"/>
              <a:ext cx="1126973" cy="832559"/>
            </a:xfrm>
            <a:prstGeom prst="rect">
              <a:avLst/>
            </a:prstGeom>
            <a:solidFill>
              <a:srgbClr val="737373"/>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Mid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FFFFFF"/>
                  </a:solidFill>
                  <a:latin typeface="Segoe UI" panose="020B0502040204020203" pitchFamily="34" charset="0"/>
                  <a:cs typeface="Segoe UI" panose="020B0502040204020203" pitchFamily="34" charset="0"/>
                </a:rPr>
                <a:t>R115 G115 B115 </a:t>
              </a:r>
            </a:p>
            <a:p>
              <a:pPr defTabSz="746123"/>
              <a:r>
                <a:rPr lang="pt-BR" sz="653" dirty="0">
                  <a:solidFill>
                    <a:srgbClr val="FFFFFF"/>
                  </a:solidFill>
                  <a:latin typeface="Segoe UI" panose="020B0502040204020203" pitchFamily="34" charset="0"/>
                  <a:cs typeface="Segoe UI" panose="020B0502040204020203" pitchFamily="34" charset="0"/>
                </a:rPr>
                <a:t>Hex #737373</a:t>
              </a:r>
              <a:endParaRPr lang="en-US" sz="653" dirty="0">
                <a:solidFill>
                  <a:srgbClr val="FFFFFF"/>
                </a:solidFill>
                <a:latin typeface="Segoe UI" panose="020B0502040204020203" pitchFamily="34" charset="0"/>
                <a:cs typeface="Segoe UI" panose="020B0502040204020203" pitchFamily="34" charset="0"/>
              </a:endParaRPr>
            </a:p>
          </p:txBody>
        </p:sp>
        <p:sp>
          <p:nvSpPr>
            <p:cNvPr id="103" name="Rectangle 102" descr="Dark Gray shape">
              <a:extLst>
                <a:ext uri="{FF2B5EF4-FFF2-40B4-BE49-F238E27FC236}">
                  <a16:creationId xmlns:a16="http://schemas.microsoft.com/office/drawing/2014/main" id="{DC776785-45D4-42F2-A35B-705D39B99E98}"/>
                </a:ext>
              </a:extLst>
            </p:cNvPr>
            <p:cNvSpPr/>
            <p:nvPr/>
          </p:nvSpPr>
          <p:spPr bwMode="auto">
            <a:xfrm>
              <a:off x="9318184" y="5436477"/>
              <a:ext cx="1126973" cy="832559"/>
            </a:xfrm>
            <a:prstGeom prst="rect">
              <a:avLst/>
            </a:prstGeom>
            <a:solidFill>
              <a:srgbClr val="525252"/>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dirty="0">
                  <a:solidFill>
                    <a:srgbClr val="FFFFFF"/>
                  </a:solidFill>
                  <a:latin typeface="Segoe UI" panose="020B0502040204020203" pitchFamily="34" charset="0"/>
                  <a:cs typeface="Segoe UI" panose="020B0502040204020203" pitchFamily="34" charset="0"/>
                </a:rPr>
                <a:t>Dark Gray</a:t>
              </a:r>
              <a:endParaRPr lang="en-US" sz="800" dirty="0">
                <a:solidFill>
                  <a:srgbClr val="000000"/>
                </a:solidFill>
                <a:latin typeface="Segoe UI" panose="020B0502040204020203" pitchFamily="34" charset="0"/>
                <a:cs typeface="Segoe UI" panose="020B0502040204020203" pitchFamily="34" charset="0"/>
              </a:endParaRPr>
            </a:p>
            <a:p>
              <a:pPr defTabSz="746123"/>
              <a:r>
                <a:rPr lang="pt-BR" sz="653" dirty="0">
                  <a:solidFill>
                    <a:srgbClr val="FFFFFF"/>
                  </a:solidFill>
                  <a:latin typeface="Segoe UI" panose="020B0502040204020203" pitchFamily="34" charset="0"/>
                  <a:cs typeface="Segoe UI" panose="020B0502040204020203" pitchFamily="34" charset="0"/>
                </a:rPr>
                <a:t>R80 G80 B80 </a:t>
              </a:r>
            </a:p>
            <a:p>
              <a:pPr defTabSz="746123"/>
              <a:r>
                <a:rPr lang="pt-BR" sz="653" dirty="0">
                  <a:solidFill>
                    <a:srgbClr val="FFFFFF"/>
                  </a:solidFill>
                  <a:latin typeface="Segoe UI" panose="020B0502040204020203" pitchFamily="34" charset="0"/>
                  <a:cs typeface="Segoe UI" panose="020B0502040204020203" pitchFamily="34" charset="0"/>
                </a:rPr>
                <a:t>Hex #505050</a:t>
              </a:r>
              <a:endParaRPr lang="en-US" sz="653" dirty="0">
                <a:solidFill>
                  <a:srgbClr val="FFFFFF"/>
                </a:solidFill>
                <a:latin typeface="Segoe UI" panose="020B0502040204020203" pitchFamily="34" charset="0"/>
                <a:cs typeface="Segoe UI" panose="020B0502040204020203" pitchFamily="34" charset="0"/>
              </a:endParaRPr>
            </a:p>
          </p:txBody>
        </p:sp>
        <p:sp>
          <p:nvSpPr>
            <p:cNvPr id="104" name="Rectangle 103" descr="Extra Dark Gray shape">
              <a:extLst>
                <a:ext uri="{FF2B5EF4-FFF2-40B4-BE49-F238E27FC236}">
                  <a16:creationId xmlns:a16="http://schemas.microsoft.com/office/drawing/2014/main" id="{22FA0E82-9D51-4C8C-984D-F91C1E5A46B5}"/>
                </a:ext>
              </a:extLst>
            </p:cNvPr>
            <p:cNvSpPr/>
            <p:nvPr/>
          </p:nvSpPr>
          <p:spPr bwMode="auto">
            <a:xfrm>
              <a:off x="10483288" y="5436477"/>
              <a:ext cx="1126973" cy="832559"/>
            </a:xfrm>
            <a:prstGeom prst="rect">
              <a:avLst/>
            </a:prstGeom>
            <a:solidFill>
              <a:srgbClr val="2F2F2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dirty="0">
                  <a:solidFill>
                    <a:srgbClr val="FFFFFF"/>
                  </a:solidFill>
                  <a:latin typeface="Segoe UI" panose="020B0502040204020203" pitchFamily="34" charset="0"/>
                  <a:cs typeface="Segoe UI" panose="020B0502040204020203" pitchFamily="34" charset="0"/>
                </a:rPr>
                <a:t>Extra Dark Gray</a:t>
              </a:r>
            </a:p>
            <a:p>
              <a:pPr defTabSz="746123"/>
              <a:r>
                <a:rPr lang="pt-BR" sz="653" dirty="0">
                  <a:solidFill>
                    <a:srgbClr val="FFFFFF"/>
                  </a:solidFill>
                  <a:latin typeface="Segoe UI" panose="020B0502040204020203" pitchFamily="34" charset="0"/>
                  <a:cs typeface="Segoe UI" panose="020B0502040204020203" pitchFamily="34" charset="0"/>
                </a:rPr>
                <a:t>R47 G47 B47 </a:t>
              </a:r>
            </a:p>
            <a:p>
              <a:pPr defTabSz="746123"/>
              <a:r>
                <a:rPr lang="pt-BR" sz="653" dirty="0">
                  <a:solidFill>
                    <a:srgbClr val="FFFFFF"/>
                  </a:solidFill>
                  <a:latin typeface="Segoe UI" panose="020B0502040204020203" pitchFamily="34" charset="0"/>
                  <a:cs typeface="Segoe UI" panose="020B0502040204020203" pitchFamily="34" charset="0"/>
                </a:rPr>
                <a:t>Hex #</a:t>
              </a:r>
              <a:r>
                <a:rPr lang="en-US" sz="653" dirty="0">
                  <a:solidFill>
                    <a:srgbClr val="FFFFFF"/>
                  </a:solidFill>
                  <a:latin typeface="Segoe UI" panose="020B0502040204020203" pitchFamily="34" charset="0"/>
                  <a:cs typeface="Segoe UI" panose="020B0502040204020203" pitchFamily="34" charset="0"/>
                </a:rPr>
                <a:t>2F2F2F</a:t>
              </a:r>
            </a:p>
            <a:p>
              <a:pPr defTabSz="746123"/>
              <a:endParaRPr lang="en-US" sz="800" b="1" dirty="0">
                <a:solidFill>
                  <a:srgbClr val="FFFFF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56857179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tx1"/>
                </a:solidFill>
              </a:rPr>
              <a:t>PowerPoint Desig</a:t>
            </a:r>
            <a:r>
              <a:rPr lang="en-US" dirty="0">
                <a:solidFill>
                  <a:schemeClr val="tx1"/>
                </a:solidFill>
              </a:rPr>
              <a:t>n Ideas</a:t>
            </a:r>
            <a:endParaRPr lang="en-US" sz="2000" dirty="0">
              <a:solidFill>
                <a:schemeClr val="tx1"/>
              </a:solidFill>
            </a:endParaRP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Get suggestions for slides</a:t>
            </a:r>
          </a:p>
          <a:p>
            <a:pPr defTabSz="903827">
              <a:spcBef>
                <a:spcPts val="775"/>
              </a:spcBef>
              <a:buSzPct val="90000"/>
              <a:defRPr/>
            </a:pPr>
            <a:r>
              <a:rPr lang="en-US" sz="1400" dirty="0">
                <a:latin typeface="+mj-lt"/>
                <a:cs typeface="Segoe UI" panose="020B0502040204020203" pitchFamily="34" charset="0"/>
              </a:rPr>
              <a:t>PowerPoint Designer </a:t>
            </a:r>
            <a:r>
              <a:rPr lang="en-US" sz="1400" dirty="0">
                <a:cs typeface="Segoe UI" panose="020B0502040204020203" pitchFamily="34" charset="0"/>
              </a:rPr>
              <a:t>can create suggestions for your slide content. </a:t>
            </a:r>
          </a:p>
          <a:p>
            <a:pPr lvl="0" defTabSz="903827">
              <a:spcBef>
                <a:spcPts val="775"/>
              </a:spcBef>
              <a:buSzPct val="90000"/>
              <a:defRPr/>
            </a:pPr>
            <a:r>
              <a:rPr lang="en-US" sz="1400" dirty="0">
                <a:cs typeface="Segoe UI" panose="020B0502040204020203" pitchFamily="34" charset="0"/>
              </a:rPr>
              <a:t>To access Design Ideas, click the </a:t>
            </a:r>
            <a:br>
              <a:rPr lang="en-US" sz="1400" dirty="0">
                <a:cs typeface="Segoe UI" panose="020B0502040204020203" pitchFamily="34" charset="0"/>
              </a:rPr>
            </a:br>
            <a:r>
              <a:rPr lang="en-US" sz="1400" dirty="0">
                <a:cs typeface="Segoe UI" panose="020B0502040204020203" pitchFamily="34" charset="0"/>
              </a:rPr>
              <a:t>“</a:t>
            </a:r>
            <a:r>
              <a:rPr lang="en-US" sz="1400" dirty="0">
                <a:latin typeface="Segoe UI Semibold"/>
                <a:cs typeface="Segoe UI" panose="020B0502040204020203" pitchFamily="34" charset="0"/>
              </a:rPr>
              <a:t>Design</a:t>
            </a:r>
            <a:r>
              <a:rPr lang="en-US" sz="1400" dirty="0">
                <a:cs typeface="Segoe UI" panose="020B0502040204020203" pitchFamily="34" charset="0"/>
              </a:rPr>
              <a:t>” tab in the Ribbon and </a:t>
            </a:r>
            <a:br>
              <a:rPr lang="en-US" sz="1400" dirty="0">
                <a:cs typeface="Segoe UI" panose="020B0502040204020203" pitchFamily="34" charset="0"/>
              </a:rPr>
            </a:br>
            <a:r>
              <a:rPr lang="en-US" sz="1400" dirty="0">
                <a:cs typeface="Segoe UI" panose="020B0502040204020203" pitchFamily="34" charset="0"/>
              </a:rPr>
              <a:t>then “</a:t>
            </a:r>
            <a:r>
              <a:rPr lang="en-US" sz="1400" dirty="0">
                <a:latin typeface="Segoe UI Semibold"/>
                <a:cs typeface="Segoe UI" panose="020B0502040204020203" pitchFamily="34" charset="0"/>
              </a:rPr>
              <a:t>Design Ideas</a:t>
            </a:r>
            <a:r>
              <a:rPr lang="en-US" sz="1400" dirty="0">
                <a:cs typeface="Segoe UI" panose="020B0502040204020203" pitchFamily="34" charset="0"/>
              </a:rPr>
              <a:t>” on the right.</a:t>
            </a:r>
          </a:p>
          <a:p>
            <a:pPr lvl="0" defTabSz="903827">
              <a:spcBef>
                <a:spcPts val="775"/>
              </a:spcBef>
              <a:buSzPct val="90000"/>
              <a:defRPr/>
            </a:pPr>
            <a:r>
              <a:rPr lang="en-US" sz="1400" dirty="0">
                <a:latin typeface="Segoe UI Semibold"/>
                <a:cs typeface="Segoe UI" panose="020B0502040204020203" pitchFamily="34" charset="0"/>
              </a:rPr>
              <a:t>Designer</a:t>
            </a:r>
            <a:r>
              <a:rPr lang="en-US" sz="1400" dirty="0">
                <a:cs typeface="Segoe UI" panose="020B0502040204020203" pitchFamily="34" charset="0"/>
              </a:rPr>
              <a:t> will also trigger when </a:t>
            </a:r>
            <a:br>
              <a:rPr lang="en-US" sz="1400" dirty="0">
                <a:cs typeface="Segoe UI" panose="020B0502040204020203" pitchFamily="34" charset="0"/>
              </a:rPr>
            </a:br>
            <a:r>
              <a:rPr lang="en-US" sz="1400" dirty="0">
                <a:cs typeface="Segoe UI" panose="020B0502040204020203" pitchFamily="34" charset="0"/>
              </a:rPr>
              <a:t>you insert an image.</a:t>
            </a:r>
          </a:p>
        </p:txBody>
      </p:sp>
      <p:pic>
        <p:nvPicPr>
          <p:cNvPr id="11" name="Graphic 10" descr="Design Ideas icon found on the Design tab on the Ribbon menu">
            <a:extLst>
              <a:ext uri="{FF2B5EF4-FFF2-40B4-BE49-F238E27FC236}">
                <a16:creationId xmlns:a16="http://schemas.microsoft.com/office/drawing/2014/main" id="{3DFF0FEE-B504-47B5-97D7-7058E4899A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868" y="4060271"/>
            <a:ext cx="1117282" cy="1575183"/>
          </a:xfrm>
          <a:prstGeom prst="rect">
            <a:avLst/>
          </a:prstGeom>
        </p:spPr>
      </p:pic>
      <p:pic>
        <p:nvPicPr>
          <p:cNvPr id="28" name="Picture 27" descr="PowerPoint Designer slide layout example.">
            <a:extLst>
              <a:ext uri="{FF2B5EF4-FFF2-40B4-BE49-F238E27FC236}">
                <a16:creationId xmlns:a16="http://schemas.microsoft.com/office/drawing/2014/main" id="{03C22175-52B3-400C-BB01-71154D819DC2}"/>
              </a:ext>
            </a:extLst>
          </p:cNvPr>
          <p:cNvPicPr>
            <a:picLocks noChangeAspect="1"/>
          </p:cNvPicPr>
          <p:nvPr/>
        </p:nvPicPr>
        <p:blipFill>
          <a:blip r:embed="rId5"/>
          <a:stretch>
            <a:fillRect/>
          </a:stretch>
        </p:blipFill>
        <p:spPr>
          <a:xfrm>
            <a:off x="4355260" y="1443082"/>
            <a:ext cx="3474718" cy="1958854"/>
          </a:xfrm>
          <a:prstGeom prst="rect">
            <a:avLst/>
          </a:prstGeom>
        </p:spPr>
      </p:pic>
      <p:pic>
        <p:nvPicPr>
          <p:cNvPr id="26" name="Picture 25" descr="PowerPoint Designer slide layout example.">
            <a:extLst>
              <a:ext uri="{FF2B5EF4-FFF2-40B4-BE49-F238E27FC236}">
                <a16:creationId xmlns:a16="http://schemas.microsoft.com/office/drawing/2014/main" id="{C8F11940-521A-4955-AE86-D32D37EF3532}"/>
              </a:ext>
            </a:extLst>
          </p:cNvPr>
          <p:cNvPicPr>
            <a:picLocks noChangeAspect="1"/>
          </p:cNvPicPr>
          <p:nvPr/>
        </p:nvPicPr>
        <p:blipFill>
          <a:blip r:embed="rId6"/>
          <a:stretch>
            <a:fillRect/>
          </a:stretch>
        </p:blipFill>
        <p:spPr>
          <a:xfrm>
            <a:off x="8134462" y="1431063"/>
            <a:ext cx="3474718" cy="1965776"/>
          </a:xfrm>
          <a:prstGeom prst="rect">
            <a:avLst/>
          </a:prstGeom>
        </p:spPr>
      </p:pic>
      <p:pic>
        <p:nvPicPr>
          <p:cNvPr id="24" name="Picture 23" descr="PowerPoint Designer slide layout example.">
            <a:extLst>
              <a:ext uri="{FF2B5EF4-FFF2-40B4-BE49-F238E27FC236}">
                <a16:creationId xmlns:a16="http://schemas.microsoft.com/office/drawing/2014/main" id="{FF603395-DB1E-434B-A081-8329D5AAA286}"/>
              </a:ext>
            </a:extLst>
          </p:cNvPr>
          <p:cNvPicPr>
            <a:picLocks noChangeAspect="1"/>
          </p:cNvPicPr>
          <p:nvPr/>
        </p:nvPicPr>
        <p:blipFill>
          <a:blip r:embed="rId7"/>
          <a:stretch>
            <a:fillRect/>
          </a:stretch>
        </p:blipFill>
        <p:spPr>
          <a:xfrm>
            <a:off x="4365802" y="3676600"/>
            <a:ext cx="3474718" cy="1958854"/>
          </a:xfrm>
          <a:prstGeom prst="rect">
            <a:avLst/>
          </a:prstGeom>
        </p:spPr>
      </p:pic>
      <p:pic>
        <p:nvPicPr>
          <p:cNvPr id="22" name="Picture 21" descr="PowerPoint Designer slide layout example.">
            <a:extLst>
              <a:ext uri="{FF2B5EF4-FFF2-40B4-BE49-F238E27FC236}">
                <a16:creationId xmlns:a16="http://schemas.microsoft.com/office/drawing/2014/main" id="{09F0598E-8836-43BD-A96E-1CF73EA72223}"/>
              </a:ext>
            </a:extLst>
          </p:cNvPr>
          <p:cNvPicPr>
            <a:picLocks noChangeAspect="1"/>
          </p:cNvPicPr>
          <p:nvPr/>
        </p:nvPicPr>
        <p:blipFill>
          <a:blip r:embed="rId8"/>
          <a:stretch>
            <a:fillRect/>
          </a:stretch>
        </p:blipFill>
        <p:spPr>
          <a:xfrm>
            <a:off x="8134462" y="3669875"/>
            <a:ext cx="3474718" cy="1965776"/>
          </a:xfrm>
          <a:prstGeom prst="rect">
            <a:avLst/>
          </a:prstGeom>
        </p:spPr>
      </p:pic>
    </p:spTree>
    <p:extLst>
      <p:ext uri="{BB962C8B-B14F-4D97-AF65-F5344CB8AC3E}">
        <p14:creationId xmlns:p14="http://schemas.microsoft.com/office/powerpoint/2010/main" val="410729868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tx1"/>
                </a:solidFill>
              </a:rPr>
              <a:t>Microsoft monoline icons</a:t>
            </a: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Looking for icon resources?</a:t>
            </a:r>
          </a:p>
          <a:p>
            <a:pPr defTabSz="903827">
              <a:spcBef>
                <a:spcPts val="775"/>
              </a:spcBef>
              <a:buSzPct val="90000"/>
              <a:defRPr/>
            </a:pPr>
            <a:r>
              <a:rPr lang="en-US" sz="1400" dirty="0">
                <a:latin typeface="Segoe UI" panose="020B0502040204020203" pitchFamily="34" charset="0"/>
                <a:cs typeface="Segoe UI" panose="020B0502040204020203" pitchFamily="34" charset="0"/>
              </a:rPr>
              <a:t>The Monoline icon library for PowerPoint is a slide deck that provides a library of icons for use in PowerPoint presentations. </a:t>
            </a:r>
          </a:p>
          <a:p>
            <a:pPr defTabSz="903827">
              <a:spcBef>
                <a:spcPts val="775"/>
              </a:spcBef>
              <a:buSzPct val="90000"/>
              <a:defRPr/>
            </a:pPr>
            <a:r>
              <a:rPr lang="en-US" sz="1400" dirty="0">
                <a:latin typeface="Segoe UI" panose="020B0502040204020203" pitchFamily="34" charset="0"/>
                <a:cs typeface="Segoe UI" panose="020B0502040204020203" pitchFamily="34" charset="0"/>
              </a:rPr>
              <a:t>The Monoline icon style guide for PowerPoint is a pdf with additional guidelines. </a:t>
            </a:r>
          </a:p>
          <a:p>
            <a:pPr defTabSz="903827">
              <a:spcBef>
                <a:spcPts val="775"/>
              </a:spcBef>
              <a:buSzPct val="90000"/>
              <a:defRPr/>
            </a:pPr>
            <a:r>
              <a:rPr lang="en-US" sz="1400" dirty="0"/>
              <a:t>Download both from </a:t>
            </a:r>
            <a:r>
              <a:rPr lang="en-US" sz="1400" dirty="0">
                <a:hlinkClick r:id="rId3"/>
              </a:rPr>
              <a:t>Brand Central</a:t>
            </a:r>
            <a:r>
              <a:rPr lang="en-US" sz="1400" dirty="0"/>
              <a:t>.</a:t>
            </a:r>
            <a:endParaRPr lang="en-US" sz="1400" dirty="0">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D0FF32AF-1F5D-4E9A-A156-0DB4C6031BB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55466" y="1436688"/>
            <a:ext cx="3474718" cy="1954529"/>
          </a:xfrm>
          <a:prstGeom prst="rect">
            <a:avLst/>
          </a:prstGeom>
        </p:spPr>
      </p:pic>
      <p:pic>
        <p:nvPicPr>
          <p:cNvPr id="6" name="Picture 5" descr="Slide example showing monoline icons">
            <a:extLst>
              <a:ext uri="{FF2B5EF4-FFF2-40B4-BE49-F238E27FC236}">
                <a16:creationId xmlns:a16="http://schemas.microsoft.com/office/drawing/2014/main" id="{BED3E115-417E-4480-A560-9A1D37BA427F}"/>
              </a:ext>
            </a:extLst>
          </p:cNvPr>
          <p:cNvPicPr>
            <a:picLocks noChangeAspect="1"/>
          </p:cNvPicPr>
          <p:nvPr/>
        </p:nvPicPr>
        <p:blipFill>
          <a:blip r:embed="rId5"/>
          <a:stretch>
            <a:fillRect/>
          </a:stretch>
        </p:blipFill>
        <p:spPr>
          <a:xfrm>
            <a:off x="8134668" y="1443081"/>
            <a:ext cx="3474720" cy="1954529"/>
          </a:xfrm>
          <a:prstGeom prst="rect">
            <a:avLst/>
          </a:prstGeom>
          <a:ln>
            <a:solidFill>
              <a:schemeClr val="tx1">
                <a:alpha val="27000"/>
              </a:schemeClr>
            </a:solidFill>
          </a:ln>
        </p:spPr>
      </p:pic>
      <p:pic>
        <p:nvPicPr>
          <p:cNvPr id="4" name="Picture 3" descr="Slide example showing usage guidelines for monoline icons">
            <a:extLst>
              <a:ext uri="{FF2B5EF4-FFF2-40B4-BE49-F238E27FC236}">
                <a16:creationId xmlns:a16="http://schemas.microsoft.com/office/drawing/2014/main" id="{F840AA2B-186A-42FF-9518-01FAFBD9AA6A}"/>
              </a:ext>
            </a:extLst>
          </p:cNvPr>
          <p:cNvPicPr>
            <a:picLocks noChangeAspect="1"/>
          </p:cNvPicPr>
          <p:nvPr/>
        </p:nvPicPr>
        <p:blipFill>
          <a:blip r:embed="rId6"/>
          <a:stretch>
            <a:fillRect/>
          </a:stretch>
        </p:blipFill>
        <p:spPr>
          <a:xfrm>
            <a:off x="4365802" y="3680925"/>
            <a:ext cx="3474720" cy="1954530"/>
          </a:xfrm>
          <a:prstGeom prst="rect">
            <a:avLst/>
          </a:prstGeom>
          <a:ln>
            <a:solidFill>
              <a:schemeClr val="tx1">
                <a:alpha val="27000"/>
              </a:schemeClr>
            </a:solidFill>
          </a:ln>
        </p:spPr>
      </p:pic>
      <p:pic>
        <p:nvPicPr>
          <p:cNvPr id="7" name="Picture 6" descr="Slide example showing monoline icons">
            <a:extLst>
              <a:ext uri="{FF2B5EF4-FFF2-40B4-BE49-F238E27FC236}">
                <a16:creationId xmlns:a16="http://schemas.microsoft.com/office/drawing/2014/main" id="{2254EDC7-4C49-4DD7-A920-E2333F14F76C}"/>
              </a:ext>
            </a:extLst>
          </p:cNvPr>
          <p:cNvPicPr>
            <a:picLocks noChangeAspect="1"/>
          </p:cNvPicPr>
          <p:nvPr/>
        </p:nvPicPr>
        <p:blipFill>
          <a:blip r:embed="rId7"/>
          <a:stretch>
            <a:fillRect/>
          </a:stretch>
        </p:blipFill>
        <p:spPr>
          <a:xfrm>
            <a:off x="8134668" y="3680925"/>
            <a:ext cx="3474720" cy="1954530"/>
          </a:xfrm>
          <a:prstGeom prst="rect">
            <a:avLst/>
          </a:prstGeom>
          <a:ln>
            <a:solidFill>
              <a:schemeClr val="tx1">
                <a:alpha val="27000"/>
              </a:schemeClr>
            </a:solidFill>
          </a:ln>
        </p:spPr>
      </p:pic>
    </p:spTree>
    <p:extLst>
      <p:ext uri="{BB962C8B-B14F-4D97-AF65-F5344CB8AC3E}">
        <p14:creationId xmlns:p14="http://schemas.microsoft.com/office/powerpoint/2010/main" val="73753886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p:txBody>
          <a:bodyPr/>
          <a:lstStyle/>
          <a:p>
            <a:r>
              <a:rPr lang="en-US" dirty="0"/>
              <a:t>Speaker name</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98D96-FDC5-4386-A8DF-B985291D4F89}"/>
              </a:ext>
            </a:extLst>
          </p:cNvPr>
          <p:cNvSpPr>
            <a:spLocks noGrp="1"/>
          </p:cNvSpPr>
          <p:nvPr>
            <p:ph type="title"/>
          </p:nvPr>
        </p:nvSpPr>
        <p:spPr>
          <a:xfrm>
            <a:off x="584200" y="457200"/>
            <a:ext cx="5508419" cy="372410"/>
          </a:xfrm>
        </p:spPr>
        <p:txBody>
          <a:bodyPr/>
          <a:lstStyle/>
          <a:p>
            <a:r>
              <a:rPr lang="en-US" dirty="0"/>
              <a:t>Pluralsight and </a:t>
            </a:r>
            <a:r>
              <a:rPr lang="en-US" dirty="0" err="1"/>
              <a:t>RoleIQ</a:t>
            </a:r>
            <a:endParaRPr lang="en-US" dirty="0"/>
          </a:p>
        </p:txBody>
      </p:sp>
    </p:spTree>
    <p:extLst>
      <p:ext uri="{BB962C8B-B14F-4D97-AF65-F5344CB8AC3E}">
        <p14:creationId xmlns:p14="http://schemas.microsoft.com/office/powerpoint/2010/main" val="3742755486"/>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title</a:t>
            </a:r>
          </a:p>
        </p:txBody>
      </p:sp>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code slide</a:t>
            </a:r>
          </a:p>
        </p:txBody>
      </p:sp>
      <p:sp>
        <p:nvSpPr>
          <p:cNvPr id="5" name="Text Placeholder 4"/>
          <p:cNvSpPr>
            <a:spLocks noGrp="1"/>
          </p:cNvSpPr>
          <p:nvPr>
            <p:ph type="body" sz="quarter" idx="10"/>
          </p:nvPr>
        </p:nvSpPr>
        <p:spPr/>
        <p:txBody>
          <a:bodyPr/>
          <a:lstStyle/>
          <a:p>
            <a:r>
              <a:rPr lang="en-US" dirty="0"/>
              <a:t>This slide layout uses Consolas, a monotype font which is ideal for showing software code. </a:t>
            </a:r>
          </a:p>
        </p:txBody>
      </p:sp>
    </p:spTree>
    <p:extLst>
      <p:ext uri="{BB962C8B-B14F-4D97-AF65-F5344CB8AC3E}">
        <p14:creationId xmlns:p14="http://schemas.microsoft.com/office/powerpoint/2010/main" val="104102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Notes (hidden)</a:t>
            </a:r>
          </a:p>
        </p:txBody>
      </p:sp>
      <p:sp>
        <p:nvSpPr>
          <p:cNvPr id="6" name="Text Placeholder 5"/>
          <p:cNvSpPr>
            <a:spLocks noGrp="1"/>
          </p:cNvSpPr>
          <p:nvPr>
            <p:ph type="body" sz="quarter" idx="12"/>
          </p:nvPr>
        </p:nvSpPr>
        <p:spPr/>
        <p:txBody>
          <a:bodyPr/>
          <a:lstStyle/>
          <a:p>
            <a:r>
              <a:rPr lang="en-US" dirty="0"/>
              <a:t>Some speakers at Microsoft like to use this slide for hidden “notes slides”. </a:t>
            </a:r>
          </a:p>
          <a:p>
            <a:r>
              <a:rPr lang="en-US" dirty="0"/>
              <a:t>Delete it if you don’t want to use it.</a:t>
            </a:r>
          </a:p>
        </p:txBody>
      </p:sp>
      <p:sp>
        <p:nvSpPr>
          <p:cNvPr id="7" name="Text Placeholder 6"/>
          <p:cNvSpPr>
            <a:spLocks noGrp="1"/>
          </p:cNvSpPr>
          <p:nvPr>
            <p:ph type="body" sz="quarter" idx="11"/>
          </p:nvPr>
        </p:nvSpPr>
        <p:spPr/>
        <p:txBody>
          <a:bodyPr/>
          <a:lstStyle/>
          <a:p>
            <a:r>
              <a:rPr lang="en-US" dirty="0"/>
              <a:t>NEXT: &lt;next slide title&gt;</a:t>
            </a:r>
          </a:p>
        </p:txBody>
      </p:sp>
    </p:spTree>
    <p:extLst>
      <p:ext uri="{BB962C8B-B14F-4D97-AF65-F5344CB8AC3E}">
        <p14:creationId xmlns:p14="http://schemas.microsoft.com/office/powerpoint/2010/main" val="178986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AAD762-A2E6-48DC-9D52-38017F24F65D}"/>
              </a:ext>
            </a:extLst>
          </p:cNvPr>
          <p:cNvSpPr>
            <a:spLocks noGrp="1"/>
          </p:cNvSpPr>
          <p:nvPr>
            <p:ph type="title"/>
          </p:nvPr>
        </p:nvSpPr>
        <p:spPr/>
        <p:txBody>
          <a:bodyPr/>
          <a:lstStyle/>
          <a:p>
            <a:endParaRPr lang="en-US"/>
          </a:p>
        </p:txBody>
      </p:sp>
      <p:pic>
        <p:nvPicPr>
          <p:cNvPr id="6" name="Picture Placeholder 5">
            <a:extLst>
              <a:ext uri="{FF2B5EF4-FFF2-40B4-BE49-F238E27FC236}">
                <a16:creationId xmlns:a16="http://schemas.microsoft.com/office/drawing/2014/main" id="{634FBC35-E160-4BE1-8F0C-95EFD570C01C}"/>
              </a:ext>
            </a:extLst>
          </p:cNvPr>
          <p:cNvPicPr>
            <a:picLocks noGrp="1" noChangeAspect="1"/>
          </p:cNvPicPr>
          <p:nvPr>
            <p:ph type="pic" sz="quarter" idx="11"/>
          </p:nvPr>
        </p:nvPicPr>
        <p:blipFill>
          <a:blip r:embed="rId2"/>
          <a:srcRect t="8511" b="8511"/>
          <a:stretch>
            <a:fillRect/>
          </a:stretch>
        </p:blipFill>
        <p:spPr/>
      </p:pic>
    </p:spTree>
    <p:extLst>
      <p:ext uri="{BB962C8B-B14F-4D97-AF65-F5344CB8AC3E}">
        <p14:creationId xmlns:p14="http://schemas.microsoft.com/office/powerpoint/2010/main" val="101250115"/>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Props1.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e4aa919a-b200-49cb-beca-4c7e0810321e"/>
  </ds:schemaRefs>
</ds:datastoreItem>
</file>

<file path=docProps/app.xml><?xml version="1.0" encoding="utf-8"?>
<Properties xmlns="http://schemas.openxmlformats.org/officeDocument/2006/extended-properties" xmlns:vt="http://schemas.openxmlformats.org/officeDocument/2006/docPropsVTypes">
  <Template>Microsoft_Ignite_2019_16x9_Breakout_Template</Template>
  <TotalTime>133</TotalTime>
  <Words>5881</Words>
  <Application>Microsoft Office PowerPoint</Application>
  <PresentationFormat>Widescreen</PresentationFormat>
  <Paragraphs>992</Paragraphs>
  <Slides>83</Slides>
  <Notes>64</Notes>
  <HiddenSlides>3</HiddenSlides>
  <MMClips>0</MMClips>
  <ScaleCrop>false</ScaleCrop>
  <HeadingPairs>
    <vt:vector size="4" baseType="variant">
      <vt:variant>
        <vt:lpstr>Theme</vt:lpstr>
      </vt:variant>
      <vt:variant>
        <vt:i4>3</vt:i4>
      </vt:variant>
      <vt:variant>
        <vt:lpstr>Slide Titles</vt:lpstr>
      </vt:variant>
      <vt:variant>
        <vt:i4>83</vt:i4>
      </vt:variant>
    </vt:vector>
  </HeadingPairs>
  <TitlesOfParts>
    <vt:vector size="86" baseType="lpstr">
      <vt:lpstr>White Template</vt:lpstr>
      <vt:lpstr>Light Gray Template</vt:lpstr>
      <vt:lpstr>Black Template</vt:lpstr>
      <vt:lpstr>PowerPoint Presentation</vt:lpstr>
      <vt:lpstr>Propelling your Career with Pluralsight and Microsoft Azure</vt:lpstr>
      <vt:lpstr>Propelling your Career with Pluralsight and Microsoft Azure</vt:lpstr>
      <vt:lpstr>PowerPoint Presentation</vt:lpstr>
      <vt:lpstr>Popular Job Roles</vt:lpstr>
      <vt:lpstr>Microsoft Role-Based Certifications</vt:lpstr>
      <vt:lpstr>PowerPoint Presentation</vt:lpstr>
      <vt:lpstr>Pluralsight and RoleIQ</vt:lpstr>
      <vt:lpstr>PowerPoint Presentation</vt:lpstr>
      <vt:lpstr>How To Use RoleIQ</vt:lpstr>
      <vt:lpstr>Benefits from a Learner Standpoint</vt:lpstr>
      <vt:lpstr>Role IQ in Action with Azure Administrator Role</vt:lpstr>
      <vt:lpstr>Getting Started with RoleIQ</vt:lpstr>
      <vt:lpstr>Azure Fundamentals Learning Path</vt:lpstr>
      <vt:lpstr>PowerPoint Presentation</vt:lpstr>
      <vt:lpstr>PowerPoint Presentation</vt:lpstr>
      <vt:lpstr>Getting Started with Microsoft Learn and Docs.com</vt:lpstr>
      <vt:lpstr>PowerPoint Presentation</vt:lpstr>
      <vt:lpstr>PowerPoint Presentation</vt:lpstr>
      <vt:lpstr>PowerPoint Presentation</vt:lpstr>
      <vt:lpstr>Presentation title</vt:lpstr>
      <vt:lpstr>Presentation title</vt:lpstr>
      <vt:lpstr>Presentation title</vt:lpstr>
      <vt:lpstr>Presentation title</vt:lpstr>
      <vt:lpstr>Text layout (without bullet points)</vt:lpstr>
      <vt:lpstr>Text layout with bulleted text</vt:lpstr>
      <vt:lpstr>Example with longer headline text wrapping to a second line</vt:lpstr>
      <vt:lpstr>Adjusting list levels</vt:lpstr>
      <vt:lpstr>Bullet points layout with subtitle Set the subtitle to 20pt in the same text block, with character spacing Normal</vt:lpstr>
      <vt:lpstr>Title square photo layout</vt:lpstr>
      <vt:lpstr>Square photo layout </vt:lpstr>
      <vt:lpstr>Slide palette info</vt:lpstr>
      <vt:lpstr>Ensure slide content is accessible</vt:lpstr>
      <vt:lpstr>Brand and accent colors accessibility</vt:lpstr>
      <vt:lpstr>PowerPoint Design Ideas</vt:lpstr>
      <vt:lpstr>Microsoft monoline icons</vt:lpstr>
      <vt:lpstr>Demo</vt:lpstr>
      <vt:lpstr>Section title</vt:lpstr>
      <vt:lpstr>Software code slide</vt:lpstr>
      <vt:lpstr>Notes (hidden)</vt:lpstr>
      <vt:lpstr>PowerPoint Presentation</vt:lpstr>
      <vt:lpstr>PowerPoint Presentation</vt:lpstr>
      <vt:lpstr>Presentation title</vt:lpstr>
      <vt:lpstr>Presentation title</vt:lpstr>
      <vt:lpstr>Presentation title</vt:lpstr>
      <vt:lpstr>Presentation title</vt:lpstr>
      <vt:lpstr>Text layout (without bullet points)</vt:lpstr>
      <vt:lpstr>Text layout with bulleted text</vt:lpstr>
      <vt:lpstr>Example with longer headline text wrapping to a second line</vt:lpstr>
      <vt:lpstr>Adjusting list levels</vt:lpstr>
      <vt:lpstr>Bullet points layout with subtitle Set the subtitle to 20pt in the same text block, with character spacing Normal</vt:lpstr>
      <vt:lpstr>Title square photo layout</vt:lpstr>
      <vt:lpstr>Square photo layout </vt:lpstr>
      <vt:lpstr>Slide palette info</vt:lpstr>
      <vt:lpstr>Ensure slide content is accessible</vt:lpstr>
      <vt:lpstr>Brand and accent colors accessibility</vt:lpstr>
      <vt:lpstr>PowerPoint Design Ideas</vt:lpstr>
      <vt:lpstr>Microsoft monoline icons</vt:lpstr>
      <vt:lpstr>Section title</vt:lpstr>
      <vt:lpstr>Software code slide</vt:lpstr>
      <vt:lpstr>Notes (hidden)</vt:lpstr>
      <vt:lpstr>Demo</vt:lpstr>
      <vt:lpstr>PowerPoint Presentation</vt:lpstr>
      <vt:lpstr>Presentation title</vt:lpstr>
      <vt:lpstr>Presentation title</vt:lpstr>
      <vt:lpstr>Presentation title</vt:lpstr>
      <vt:lpstr>Text layout (without bullet points)</vt:lpstr>
      <vt:lpstr>Text layout with bulleted text</vt:lpstr>
      <vt:lpstr>Example with longer headline text wrapping to a second line</vt:lpstr>
      <vt:lpstr>Adjusting list levels</vt:lpstr>
      <vt:lpstr>Bullet points layout with subtitle Set the subtitle to 20pt in the same text block, with character spacing Normal</vt:lpstr>
      <vt:lpstr>Title square photo layout</vt:lpstr>
      <vt:lpstr>Square photo layout </vt:lpstr>
      <vt:lpstr>Slide palette info</vt:lpstr>
      <vt:lpstr>Ensure slide content is accessible</vt:lpstr>
      <vt:lpstr>Brand and accent colors accessibility</vt:lpstr>
      <vt:lpstr>PowerPoint Design Ideas</vt:lpstr>
      <vt:lpstr>Microsoft monoline icons</vt:lpstr>
      <vt:lpstr>Demo</vt:lpstr>
      <vt:lpstr>Section title</vt:lpstr>
      <vt:lpstr>Software code slide</vt:lpstr>
      <vt:lpstr>Notes (hidden)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2019</dc:subject>
  <dc:creator>Brieanne Vanderpool</dc:creator>
  <cp:keywords>Microsoft Ignite 2019</cp:keywords>
  <dc:description/>
  <cp:lastModifiedBy>Michael Bender</cp:lastModifiedBy>
  <cp:revision>2</cp:revision>
  <dcterms:created xsi:type="dcterms:W3CDTF">2019-08-26T20:18:51Z</dcterms:created>
  <dcterms:modified xsi:type="dcterms:W3CDTF">2020-02-16T20:29:38Z</dcterms:modified>
  <cp:category>Microsoft Ignite 2019</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0x010100778A2EBC6E34694C80F43E94FCA993B5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